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70" r:id="rId14"/>
    <p:sldId id="269" r:id="rId15"/>
    <p:sldId id="272" r:id="rId16"/>
    <p:sldId id="271" r:id="rId17"/>
    <p:sldId id="273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29" d="100"/>
          <a:sy n="29" d="100"/>
        </p:scale>
        <p:origin x="-84" y="-4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12.11.2015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04664"/>
            <a:ext cx="7772400" cy="5040559"/>
          </a:xfrm>
        </p:spPr>
        <p:txBody>
          <a:bodyPr>
            <a:normAutofit/>
          </a:bodyPr>
          <a:lstStyle/>
          <a:p>
            <a:r>
              <a:rPr lang="ru-RU" sz="6500" b="1" dirty="0" smtClean="0"/>
              <a:t>Своеволие</a:t>
            </a:r>
            <a:r>
              <a:rPr lang="ru-RU" sz="5500" b="1" dirty="0" smtClean="0"/>
              <a:t> </a:t>
            </a:r>
            <a:br>
              <a:rPr lang="ru-RU" sz="5500" b="1" dirty="0" smtClean="0"/>
            </a:br>
            <a:r>
              <a:rPr lang="ru-RU" sz="5500" b="1" dirty="0" smtClean="0"/>
              <a:t/>
            </a:r>
            <a:br>
              <a:rPr lang="ru-RU" sz="5500" b="1" dirty="0" smtClean="0"/>
            </a:br>
            <a:r>
              <a:rPr lang="ru-RU" sz="5500" b="1" dirty="0" smtClean="0"/>
              <a:t>причина неудач </a:t>
            </a:r>
            <a:br>
              <a:rPr lang="ru-RU" sz="5500" b="1" dirty="0" smtClean="0"/>
            </a:br>
            <a:r>
              <a:rPr lang="ru-RU" sz="5500" b="1" dirty="0" smtClean="0"/>
              <a:t>или способ достижения цели? </a:t>
            </a:r>
            <a:endParaRPr lang="ru-RU" sz="5500" b="1" dirty="0"/>
          </a:p>
        </p:txBody>
      </p:sp>
    </p:spTree>
    <p:extLst>
      <p:ext uri="{BB962C8B-B14F-4D97-AF65-F5344CB8AC3E}">
        <p14:creationId xmlns:p14="http://schemas.microsoft.com/office/powerpoint/2010/main" val="3300414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Игры пассивного своеволия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4000" i="1" dirty="0"/>
              <a:t>«Непрямое </a:t>
            </a:r>
            <a:r>
              <a:rPr lang="ru-RU" sz="4000" i="1" dirty="0" smtClean="0"/>
              <a:t>устранение»</a:t>
            </a:r>
            <a:r>
              <a:rPr lang="ru-RU" sz="4000" dirty="0" smtClean="0"/>
              <a:t> </a:t>
            </a:r>
          </a:p>
          <a:p>
            <a:r>
              <a:rPr lang="ru-RU" sz="4000" i="1" dirty="0"/>
              <a:t>«Неделание»</a:t>
            </a:r>
            <a:r>
              <a:rPr lang="ru-RU" sz="4000" dirty="0"/>
              <a:t> </a:t>
            </a:r>
            <a:endParaRPr lang="ru-RU" sz="4000" dirty="0" smtClean="0"/>
          </a:p>
          <a:p>
            <a:r>
              <a:rPr lang="ru-RU" sz="4000" i="1" dirty="0"/>
              <a:t>«</a:t>
            </a:r>
            <a:r>
              <a:rPr lang="ru-RU" sz="4000" i="1" dirty="0" err="1"/>
              <a:t>Интеллектуализирование</a:t>
            </a:r>
            <a:r>
              <a:rPr lang="ru-RU" sz="4000" i="1" dirty="0"/>
              <a:t>»</a:t>
            </a:r>
            <a:r>
              <a:rPr lang="ru-RU" sz="4000" dirty="0"/>
              <a:t> </a:t>
            </a:r>
            <a:endParaRPr lang="ru-RU" sz="4000" dirty="0" smtClean="0"/>
          </a:p>
          <a:p>
            <a:r>
              <a:rPr lang="ru-RU" sz="4000" i="1" dirty="0"/>
              <a:t>«Выискивание недостатков»</a:t>
            </a:r>
            <a:r>
              <a:rPr lang="ru-RU" sz="4000" dirty="0"/>
              <a:t> </a:t>
            </a:r>
            <a:endParaRPr lang="ru-RU" sz="4000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34348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500" b="1" dirty="0" err="1"/>
              <a:t>Блез</a:t>
            </a:r>
            <a:r>
              <a:rPr lang="ru-RU" sz="5500" b="1" dirty="0"/>
              <a:t> Паскаль писал: </a:t>
            </a:r>
            <a:endParaRPr lang="ru-RU" sz="55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sz="5500" b="1" dirty="0" smtClean="0"/>
              <a:t>«</a:t>
            </a:r>
            <a:r>
              <a:rPr lang="ru-RU" sz="5500" b="1" dirty="0"/>
              <a:t>Наше своеволие таково, что добейся оно всего на свете, ему и этого будет мало».</a:t>
            </a:r>
          </a:p>
          <a:p>
            <a:pPr marL="0" indent="0" algn="ctr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2033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Н. Мандельштам пишет: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400" dirty="0" smtClean="0"/>
              <a:t>«</a:t>
            </a:r>
            <a:r>
              <a:rPr lang="ru-RU" sz="4400" dirty="0"/>
              <a:t>Цель у </a:t>
            </a:r>
            <a:r>
              <a:rPr lang="ru-RU" sz="4400" dirty="0" err="1"/>
              <a:t>своевольца</a:t>
            </a:r>
            <a:r>
              <a:rPr lang="ru-RU" sz="4400" dirty="0"/>
              <a:t> бывает любая — женщина, богатство, перестройка общества по задуманному плану, что угодно… 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1139565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375" y="1640224"/>
            <a:ext cx="8231089" cy="5029136"/>
          </a:xfrm>
        </p:spPr>
      </p:pic>
    </p:spTree>
    <p:extLst>
      <p:ext uri="{BB962C8B-B14F-4D97-AF65-F5344CB8AC3E}">
        <p14:creationId xmlns:p14="http://schemas.microsoft.com/office/powerpoint/2010/main" val="4238632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500" b="1" dirty="0" smtClean="0"/>
              <a:t>Активное своеволие</a:t>
            </a:r>
            <a:endParaRPr lang="ru-RU" sz="55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5500" dirty="0"/>
              <a:t>проявляется открыто посредством агрессивности к инакомыслящему </a:t>
            </a:r>
            <a:r>
              <a:rPr lang="ru-RU" sz="5500" dirty="0" smtClean="0"/>
              <a:t>человеку</a:t>
            </a:r>
            <a:endParaRPr lang="ru-RU" sz="5500" dirty="0"/>
          </a:p>
        </p:txBody>
      </p:sp>
    </p:spTree>
    <p:extLst>
      <p:ext uri="{BB962C8B-B14F-4D97-AF65-F5344CB8AC3E}">
        <p14:creationId xmlns:p14="http://schemas.microsoft.com/office/powerpoint/2010/main" val="1247276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216024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Стадии развития и формирования в личности человека террористических </a:t>
            </a:r>
            <a:r>
              <a:rPr lang="ru-RU" b="1" dirty="0" smtClean="0"/>
              <a:t>идей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ru-RU" b="1" dirty="0" smtClean="0"/>
          </a:p>
          <a:p>
            <a:pPr marL="514350" indent="-514350" algn="ctr">
              <a:buAutoNum type="arabicPeriod"/>
            </a:pPr>
            <a:r>
              <a:rPr lang="ru-RU" b="1" dirty="0" smtClean="0"/>
              <a:t>Радикализм (своеволие перерастающее в убеждение в бессилии)</a:t>
            </a:r>
          </a:p>
          <a:p>
            <a:pPr marL="514350" indent="-514350" algn="ctr">
              <a:buAutoNum type="arabicPeriod"/>
            </a:pPr>
            <a:r>
              <a:rPr lang="ru-RU" b="1" dirty="0"/>
              <a:t> </a:t>
            </a:r>
            <a:r>
              <a:rPr lang="ru-RU" b="1" dirty="0" smtClean="0"/>
              <a:t>Экстремизм (поиск таких же людей и объединение их в группы)</a:t>
            </a:r>
          </a:p>
          <a:p>
            <a:pPr marL="514350" indent="-514350" algn="ctr">
              <a:buAutoNum type="arabicPeriod"/>
            </a:pPr>
            <a:r>
              <a:rPr lang="ru-RU" b="1" dirty="0"/>
              <a:t> </a:t>
            </a:r>
            <a:r>
              <a:rPr lang="ru-RU" b="1" dirty="0" smtClean="0"/>
              <a:t>Терроризм или активное своеволие (физическое устранение несогласных или мешающих удовлетворению потребностей)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791603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9144000" cy="6892862"/>
          </a:xfrm>
        </p:spPr>
      </p:pic>
    </p:spTree>
    <p:extLst>
      <p:ext uri="{BB962C8B-B14F-4D97-AF65-F5344CB8AC3E}">
        <p14:creationId xmlns:p14="http://schemas.microsoft.com/office/powerpoint/2010/main" val="209009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74642"/>
          </a:xfrm>
        </p:spPr>
        <p:txBody>
          <a:bodyPr>
            <a:normAutofit/>
          </a:bodyPr>
          <a:lstStyle/>
          <a:p>
            <a:r>
              <a:rPr lang="ru-RU" b="1" dirty="0"/>
              <a:t>Своеволие импульсивно, безответственно, </a:t>
            </a:r>
            <a:r>
              <a:rPr lang="ru-RU" b="1" dirty="0" err="1"/>
              <a:t>недисциплинированно</a:t>
            </a:r>
            <a:r>
              <a:rPr lang="ru-RU" b="1" dirty="0"/>
              <a:t>, нереалистично и </a:t>
            </a:r>
            <a:r>
              <a:rPr lang="ru-RU" b="1" dirty="0" smtClean="0"/>
              <a:t>неблагоразумно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411769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Стадии развития человека                 (Э. Эриксон)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/>
          </a:bodyPr>
          <a:lstStyle/>
          <a:p>
            <a:r>
              <a:rPr lang="ru-RU" b="1" dirty="0"/>
              <a:t>Младенчество </a:t>
            </a:r>
            <a:endParaRPr lang="ru-RU" b="1" dirty="0" smtClean="0"/>
          </a:p>
          <a:p>
            <a:r>
              <a:rPr lang="ru-RU" b="1" dirty="0" smtClean="0"/>
              <a:t>Раннее </a:t>
            </a:r>
            <a:r>
              <a:rPr lang="ru-RU" b="1" dirty="0"/>
              <a:t>детство (1-3) </a:t>
            </a:r>
            <a:endParaRPr lang="ru-RU" b="1" dirty="0" smtClean="0"/>
          </a:p>
          <a:p>
            <a:r>
              <a:rPr lang="ru-RU" b="1" dirty="0" smtClean="0"/>
              <a:t>Детство </a:t>
            </a:r>
            <a:r>
              <a:rPr lang="ru-RU" b="1" dirty="0"/>
              <a:t>(3-6) </a:t>
            </a:r>
            <a:endParaRPr lang="ru-RU" b="1" dirty="0" smtClean="0"/>
          </a:p>
          <a:p>
            <a:r>
              <a:rPr lang="ru-RU" b="1" dirty="0" smtClean="0"/>
              <a:t>Школьный </a:t>
            </a:r>
            <a:r>
              <a:rPr lang="ru-RU" b="1" dirty="0"/>
              <a:t>возраст(6-12) </a:t>
            </a:r>
            <a:endParaRPr lang="ru-RU" b="1" dirty="0" smtClean="0"/>
          </a:p>
          <a:p>
            <a:r>
              <a:rPr lang="ru-RU" b="1" dirty="0" smtClean="0"/>
              <a:t>Отрочество </a:t>
            </a:r>
            <a:r>
              <a:rPr lang="ru-RU" b="1" dirty="0"/>
              <a:t>и юность (12-20)</a:t>
            </a:r>
            <a:r>
              <a:rPr lang="ru-RU" dirty="0"/>
              <a:t> </a:t>
            </a:r>
            <a:endParaRPr lang="ru-RU" dirty="0" smtClean="0"/>
          </a:p>
          <a:p>
            <a:r>
              <a:rPr lang="ru-RU" b="1" dirty="0" smtClean="0"/>
              <a:t>Ранняя </a:t>
            </a:r>
            <a:r>
              <a:rPr lang="ru-RU" b="1" dirty="0"/>
              <a:t>зрелость(20-25)</a:t>
            </a:r>
            <a:r>
              <a:rPr lang="ru-RU" dirty="0"/>
              <a:t> </a:t>
            </a:r>
            <a:endParaRPr lang="ru-RU" dirty="0" smtClean="0"/>
          </a:p>
          <a:p>
            <a:r>
              <a:rPr lang="ru-RU" b="1" dirty="0" smtClean="0"/>
              <a:t>Средний </a:t>
            </a:r>
            <a:r>
              <a:rPr lang="ru-RU" b="1" dirty="0"/>
              <a:t>возраст (25-65) </a:t>
            </a:r>
            <a:endParaRPr lang="ru-RU" b="1" dirty="0" smtClean="0"/>
          </a:p>
          <a:p>
            <a:r>
              <a:rPr lang="ru-RU" b="1" dirty="0" smtClean="0"/>
              <a:t>Поздняя </a:t>
            </a:r>
            <a:r>
              <a:rPr lang="ru-RU" b="1" dirty="0"/>
              <a:t>зрелость (после 65)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7385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600" b="1" dirty="0"/>
              <a:t>Отрочество и юность (12-20)</a:t>
            </a:r>
            <a:r>
              <a:rPr lang="ru-RU" sz="3600" dirty="0"/>
              <a:t> </a:t>
            </a:r>
          </a:p>
          <a:p>
            <a:pPr marL="0" indent="0" algn="ctr">
              <a:buNone/>
            </a:pPr>
            <a:r>
              <a:rPr lang="ru-RU" sz="3300" dirty="0" smtClean="0"/>
              <a:t>Овладение </a:t>
            </a:r>
            <a:r>
              <a:rPr lang="ru-RU" sz="3300" dirty="0"/>
              <a:t>выбранной профессией характерно для периода Юность. </a:t>
            </a:r>
            <a:endParaRPr lang="ru-RU" sz="3300" dirty="0" smtClean="0"/>
          </a:p>
          <a:p>
            <a:pPr marL="0" indent="0" algn="ctr">
              <a:buNone/>
            </a:pPr>
            <a:r>
              <a:rPr lang="ru-RU" sz="3300" dirty="0" smtClean="0"/>
              <a:t>Социальная </a:t>
            </a:r>
            <a:r>
              <a:rPr lang="ru-RU" sz="3300" dirty="0"/>
              <a:t>ситуация развития в юности </a:t>
            </a:r>
            <a:r>
              <a:rPr lang="ru-RU" sz="3300" b="1" dirty="0"/>
              <a:t>«порог» </a:t>
            </a:r>
            <a:r>
              <a:rPr lang="ru-RU" sz="3300" b="1" dirty="0" smtClean="0"/>
              <a:t>самостоятельной </a:t>
            </a:r>
            <a:r>
              <a:rPr lang="ru-RU" sz="3300" b="1" dirty="0"/>
              <a:t>жизни </a:t>
            </a:r>
            <a:endParaRPr lang="ru-RU" sz="3300" b="1" dirty="0" smtClean="0"/>
          </a:p>
          <a:p>
            <a:pPr marL="0" indent="0">
              <a:buNone/>
            </a:pPr>
            <a:r>
              <a:rPr lang="ru-RU" sz="3600" b="1" dirty="0"/>
              <a:t>Ранняя зрелость(20-25)</a:t>
            </a:r>
            <a:r>
              <a:rPr lang="ru-RU" sz="3600" dirty="0"/>
              <a:t> </a:t>
            </a:r>
            <a:endParaRPr lang="ru-RU" sz="3600" dirty="0" smtClean="0"/>
          </a:p>
          <a:p>
            <a:pPr marL="0" indent="0" algn="ctr">
              <a:buNone/>
            </a:pPr>
            <a:r>
              <a:rPr lang="ru-RU" sz="3600" dirty="0" smtClean="0"/>
              <a:t>Социальная ситуация развития: </a:t>
            </a:r>
          </a:p>
          <a:p>
            <a:pPr marL="0" indent="0" algn="ctr">
              <a:buNone/>
            </a:pPr>
            <a:r>
              <a:rPr lang="ru-RU" sz="3600" dirty="0" smtClean="0"/>
              <a:t>Трудовая </a:t>
            </a:r>
            <a:r>
              <a:rPr lang="ru-RU" sz="3600" dirty="0"/>
              <a:t>и Семейная </a:t>
            </a:r>
          </a:p>
          <a:p>
            <a:pPr marL="0" indent="0">
              <a:buNone/>
            </a:pPr>
            <a:endParaRPr lang="ru-RU" sz="3300" dirty="0"/>
          </a:p>
        </p:txBody>
      </p:sp>
    </p:spTree>
    <p:extLst>
      <p:ext uri="{BB962C8B-B14F-4D97-AF65-F5344CB8AC3E}">
        <p14:creationId xmlns:p14="http://schemas.microsoft.com/office/powerpoint/2010/main" val="2478909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Определение своеволие: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С</a:t>
            </a:r>
            <a:r>
              <a:rPr lang="ru-RU" dirty="0" smtClean="0"/>
              <a:t>клонность </a:t>
            </a:r>
            <a:r>
              <a:rPr lang="ru-RU" dirty="0"/>
              <a:t>человека к принятию решений на основе собственной воли, в том числе вопреки здравому смыслу, мнению окружающих, соображениям законов, обычаев, правил и т. п</a:t>
            </a:r>
            <a:r>
              <a:rPr lang="ru-RU" dirty="0" smtClean="0"/>
              <a:t>;</a:t>
            </a:r>
          </a:p>
          <a:p>
            <a:r>
              <a:rPr lang="ru-RU" dirty="0"/>
              <a:t>П</a:t>
            </a:r>
            <a:r>
              <a:rPr lang="ru-RU" dirty="0" smtClean="0"/>
              <a:t>оведение</a:t>
            </a:r>
            <a:r>
              <a:rPr lang="ru-RU" dirty="0"/>
              <a:t>, поступки, свидетельствующие о склонности действовать по своей воле, прихоти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29461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500" b="1" dirty="0"/>
              <a:t>Своеволие </a:t>
            </a:r>
            <a:endParaRPr lang="ru-RU" sz="5500" dirty="0"/>
          </a:p>
        </p:txBody>
      </p:sp>
      <p:pic>
        <p:nvPicPr>
          <p:cNvPr id="2050" name="Picture 2" descr="D:\Documents and Settings\Администратор\Рабочий стол\Лекция Своеволие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03371"/>
            <a:ext cx="9396535" cy="70746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12616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400" b="1" dirty="0" smtClean="0"/>
              <a:t>Синонимы своеволия: </a:t>
            </a:r>
          </a:p>
          <a:p>
            <a:pPr marL="0" indent="0">
              <a:buNone/>
            </a:pPr>
            <a:endParaRPr lang="ru-RU" sz="5500" dirty="0" smtClean="0"/>
          </a:p>
          <a:p>
            <a:pPr marL="0" indent="0">
              <a:buNone/>
            </a:pPr>
            <a:endParaRPr lang="ru-RU" sz="5500" dirty="0"/>
          </a:p>
          <a:p>
            <a:pPr marL="0" indent="0">
              <a:buNone/>
            </a:pPr>
            <a:r>
              <a:rPr lang="ru-RU" sz="5500" dirty="0" smtClean="0"/>
              <a:t>Самодурство</a:t>
            </a:r>
          </a:p>
          <a:p>
            <a:pPr marL="0" indent="0">
              <a:buNone/>
            </a:pPr>
            <a:r>
              <a:rPr lang="ru-RU" sz="5500" dirty="0" err="1" smtClean="0"/>
              <a:t>Своевластность</a:t>
            </a:r>
            <a:endParaRPr lang="ru-RU" sz="5500" dirty="0" smtClean="0"/>
          </a:p>
          <a:p>
            <a:pPr marL="0" indent="0">
              <a:buNone/>
            </a:pPr>
            <a:r>
              <a:rPr lang="ru-RU" sz="5500" dirty="0" smtClean="0"/>
              <a:t>Упрямство</a:t>
            </a:r>
            <a:endParaRPr lang="ru-RU" sz="5500" dirty="0"/>
          </a:p>
          <a:p>
            <a:endParaRPr lang="ru-RU" sz="5500" dirty="0"/>
          </a:p>
        </p:txBody>
      </p:sp>
    </p:spTree>
    <p:extLst>
      <p:ext uri="{BB962C8B-B14F-4D97-AF65-F5344CB8AC3E}">
        <p14:creationId xmlns:p14="http://schemas.microsoft.com/office/powerpoint/2010/main" val="3847995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Своеволие</a:t>
            </a:r>
            <a:r>
              <a:rPr lang="ru-RU" dirty="0"/>
              <a:t> </a:t>
            </a:r>
            <a:r>
              <a:rPr lang="ru-RU" b="1" dirty="0"/>
              <a:t>как качество личности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ru-RU" sz="4400" b="1" i="1" dirty="0" smtClean="0"/>
              <a:t> </a:t>
            </a:r>
            <a:r>
              <a:rPr lang="ru-RU" sz="4400" b="1" i="1" dirty="0"/>
              <a:t>склонность выставлять на первый план свои прихоти, намерения, идеи, в то же время, презирая или сопротивляясь  не согласующимся с ними желаниям, намерениям, идеям </a:t>
            </a:r>
            <a:r>
              <a:rPr lang="ru-RU" sz="4400" b="1" i="1" dirty="0" smtClean="0"/>
              <a:t>других</a:t>
            </a:r>
            <a:endParaRPr lang="ru-RU" sz="44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24473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Можно охарактеризовать фразой: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ctr" fontAlgn="base">
              <a:buNone/>
            </a:pPr>
            <a:r>
              <a:rPr lang="ru-RU" sz="6600" b="1" dirty="0"/>
              <a:t>«Пошли все к чертям! Мы сами с усами – всё сделаем сами. Я само знаю, как и что».</a:t>
            </a:r>
            <a:r>
              <a:rPr lang="ru-RU" sz="6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51675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14202"/>
          </a:xfrm>
        </p:spPr>
        <p:txBody>
          <a:bodyPr>
            <a:normAutofit/>
          </a:bodyPr>
          <a:lstStyle/>
          <a:p>
            <a:r>
              <a:rPr lang="ru-RU" sz="5500" dirty="0" smtClean="0"/>
              <a:t>Виды Своеволия</a:t>
            </a:r>
            <a:endParaRPr lang="ru-RU" sz="55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ru-RU" sz="6600" b="1" dirty="0" smtClean="0"/>
          </a:p>
          <a:p>
            <a:pPr marL="0" indent="0" algn="ctr">
              <a:buNone/>
            </a:pPr>
            <a:r>
              <a:rPr lang="ru-RU" sz="6600" b="1" dirty="0" smtClean="0"/>
              <a:t>пассивное </a:t>
            </a:r>
            <a:r>
              <a:rPr lang="ru-RU" sz="6600" b="1" dirty="0"/>
              <a:t>и активное</a:t>
            </a:r>
            <a:r>
              <a:rPr lang="ru-RU" sz="6600" dirty="0"/>
              <a:t> </a:t>
            </a:r>
            <a:br>
              <a:rPr lang="ru-RU" sz="6600" dirty="0"/>
            </a:br>
            <a:endParaRPr lang="ru-RU" sz="66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98410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Documents and Settings\Администратор\Рабочий стол\Лекция Своеволие\istock_000000099884xsmal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600" b="1" dirty="0" smtClean="0">
                <a:solidFill>
                  <a:schemeClr val="bg1"/>
                </a:solidFill>
              </a:rPr>
              <a:t>Пассивное</a:t>
            </a:r>
            <a:endParaRPr lang="ru-RU" sz="6600" b="1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endParaRPr lang="ru-RU" dirty="0" smtClean="0"/>
          </a:p>
          <a:p>
            <a:pPr marL="0" indent="0" algn="just">
              <a:buNone/>
            </a:pPr>
            <a:endParaRPr lang="ru-RU" dirty="0"/>
          </a:p>
          <a:p>
            <a:pPr marL="0" indent="0" algn="ctr">
              <a:buNone/>
            </a:pPr>
            <a:endParaRPr lang="ru-RU" sz="4400" dirty="0" smtClean="0"/>
          </a:p>
          <a:p>
            <a:pPr marL="0" indent="0" algn="ctr">
              <a:buNone/>
            </a:pPr>
            <a:endParaRPr lang="ru-RU" sz="4400" dirty="0"/>
          </a:p>
          <a:p>
            <a:pPr marL="0" indent="0" algn="ctr">
              <a:buNone/>
            </a:pPr>
            <a:r>
              <a:rPr lang="ru-RU" sz="4400" b="1" dirty="0" smtClean="0">
                <a:solidFill>
                  <a:srgbClr val="FFFF00"/>
                </a:solidFill>
              </a:rPr>
              <a:t>проявляется </a:t>
            </a:r>
            <a:r>
              <a:rPr lang="ru-RU" sz="4400" b="1" dirty="0">
                <a:solidFill>
                  <a:srgbClr val="FFFF00"/>
                </a:solidFill>
              </a:rPr>
              <a:t>в замаскированных, трусливых </a:t>
            </a:r>
            <a:r>
              <a:rPr lang="ru-RU" sz="4400" b="1" dirty="0" smtClean="0">
                <a:solidFill>
                  <a:srgbClr val="FFFF00"/>
                </a:solidFill>
              </a:rPr>
              <a:t>формах</a:t>
            </a:r>
            <a:endParaRPr lang="ru-RU" sz="44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982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302</Words>
  <Application>Microsoft Office PowerPoint</Application>
  <PresentationFormat>Экран (4:3)</PresentationFormat>
  <Paragraphs>56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Своеволие   причина неудач  или способ достижения цели? </vt:lpstr>
      <vt:lpstr>Стадии развития человека                 (Э. Эриксон)</vt:lpstr>
      <vt:lpstr>Презентация PowerPoint</vt:lpstr>
      <vt:lpstr>Определение своеволие:</vt:lpstr>
      <vt:lpstr>Своеволие </vt:lpstr>
      <vt:lpstr>Своеволие как качество личности </vt:lpstr>
      <vt:lpstr>Можно охарактеризовать фразой:</vt:lpstr>
      <vt:lpstr>Виды Своеволия</vt:lpstr>
      <vt:lpstr>Пассивное</vt:lpstr>
      <vt:lpstr>Игры пассивного своеволия</vt:lpstr>
      <vt:lpstr>Блез Паскаль писал: </vt:lpstr>
      <vt:lpstr>Н. Мандельштам пишет: </vt:lpstr>
      <vt:lpstr>Презентация PowerPoint</vt:lpstr>
      <vt:lpstr>Активное своеволие</vt:lpstr>
      <vt:lpstr>Стадии развития и формирования в личности человека террористических идей </vt:lpstr>
      <vt:lpstr>Презентация PowerPoint</vt:lpstr>
      <vt:lpstr>Своеволие импульсивно, безответственно, недисциплинированно, нереалистично и неблагоразумно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Своеволие   причина неудач  или способ достижения цели </dc:title>
  <cp:lastModifiedBy>Admin</cp:lastModifiedBy>
  <cp:revision>13</cp:revision>
  <dcterms:modified xsi:type="dcterms:W3CDTF">2015-11-13T00:15:51Z</dcterms:modified>
</cp:coreProperties>
</file>