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72" r:id="rId4"/>
    <p:sldId id="257" r:id="rId5"/>
    <p:sldId id="276" r:id="rId6"/>
    <p:sldId id="271" r:id="rId7"/>
    <p:sldId id="275" r:id="rId8"/>
    <p:sldId id="277" r:id="rId9"/>
    <p:sldId id="259" r:id="rId10"/>
    <p:sldId id="281" r:id="rId11"/>
    <p:sldId id="267" r:id="rId12"/>
    <p:sldId id="274" r:id="rId13"/>
    <p:sldId id="262" r:id="rId14"/>
    <p:sldId id="263" r:id="rId15"/>
    <p:sldId id="264" r:id="rId16"/>
    <p:sldId id="283" r:id="rId17"/>
    <p:sldId id="28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>
        <p:scale>
          <a:sx n="48" d="100"/>
          <a:sy n="48" d="100"/>
        </p:scale>
        <p:origin x="70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562499999999996"/>
          <c:h val="0.94843750317190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E-4F03-9F26-687503B18A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5E-4F03-9F26-687503B18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068352"/>
        <c:axId val="294453864"/>
      </c:barChart>
      <c:catAx>
        <c:axId val="295068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4453864"/>
        <c:crosses val="autoZero"/>
        <c:auto val="1"/>
        <c:lblAlgn val="ctr"/>
        <c:lblOffset val="100"/>
        <c:noMultiLvlLbl val="0"/>
      </c:catAx>
      <c:valAx>
        <c:axId val="294453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506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48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3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7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012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79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6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9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559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2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7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6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6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6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8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98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0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4EF9F1-91A5-46DA-AB75-15A17D768ECD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9051C7-11C9-4AD9-A36C-577F2FE45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787" y="-3652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2500" i="1" dirty="0" smtClean="0">
                <a:solidFill>
                  <a:schemeClr val="tx1"/>
                </a:solidFill>
              </a:rPr>
              <a:t>мастер класс отряда «Связка»</a:t>
            </a:r>
            <a:br>
              <a:rPr lang="ru-RU" sz="2500" i="1" dirty="0" smtClean="0">
                <a:solidFill>
                  <a:schemeClr val="tx1"/>
                </a:solidFill>
              </a:rPr>
            </a:br>
            <a:r>
              <a:rPr lang="ru-RU" sz="2500" i="1" dirty="0" smtClean="0">
                <a:solidFill>
                  <a:schemeClr val="tx1"/>
                </a:solidFill>
              </a:rPr>
              <a:t/>
            </a:r>
            <a:br>
              <a:rPr lang="ru-RU" sz="2500" i="1" dirty="0" smtClean="0">
                <a:solidFill>
                  <a:schemeClr val="tx1"/>
                </a:solidFill>
              </a:rPr>
            </a:br>
            <a:r>
              <a:rPr lang="ru-RU" sz="3000" dirty="0" smtClean="0"/>
              <a:t>Проект </a:t>
            </a:r>
            <a:r>
              <a:rPr lang="ru-RU" sz="3000" dirty="0"/>
              <a:t>восстановления памяти героев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Великой </a:t>
            </a:r>
            <a:r>
              <a:rPr lang="ru-RU" sz="3000" dirty="0"/>
              <a:t>Отечественной войны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058" y="2022356"/>
            <a:ext cx="10305142" cy="2222097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3-я гвардейская стрелковая </a:t>
            </a:r>
            <a:r>
              <a:rPr lang="ru-RU" dirty="0" err="1" smtClean="0"/>
              <a:t>Волновахская</a:t>
            </a:r>
            <a:r>
              <a:rPr lang="ru-RU" dirty="0" smtClean="0"/>
              <a:t> Краснознаменная </a:t>
            </a:r>
            <a:r>
              <a:rPr lang="ru-RU" dirty="0"/>
              <a:t>ордена Суворова </a:t>
            </a:r>
            <a:endParaRPr lang="ru-RU" dirty="0" smtClean="0"/>
          </a:p>
          <a:p>
            <a:pPr algn="ctr"/>
            <a:r>
              <a:rPr lang="ru-RU" sz="6000" dirty="0" smtClean="0"/>
              <a:t>ДИВИЗИЯ</a:t>
            </a:r>
            <a:endParaRPr lang="ru-RU" sz="6000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3" y="935931"/>
            <a:ext cx="2053230" cy="1086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3" y="3323531"/>
            <a:ext cx="1414636" cy="11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 6 по 22 августа 1941 </a:t>
            </a:r>
            <a:r>
              <a:rPr lang="ru-RU" dirty="0"/>
              <a:t>года дивизия вела боевые действия на восточном берегу реки Днепр и на западном берегу по расширению плацдарма в районе Ратчино, </a:t>
            </a:r>
            <a:r>
              <a:rPr lang="ru-RU" dirty="0" err="1"/>
              <a:t>Ляхово</a:t>
            </a:r>
            <a:r>
              <a:rPr lang="ru-RU" dirty="0"/>
              <a:t>, Головино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С 22 августа по 6 сентября 1941 </a:t>
            </a:r>
            <a:r>
              <a:rPr lang="ru-RU" dirty="0"/>
              <a:t>года дивизия вела боевые действия в районе высоты 249.9 на восточном берегу реки Днепр</a:t>
            </a:r>
            <a:r>
              <a:rPr lang="ru-RU" dirty="0" smtClean="0"/>
              <a:t>, прикрывая переправу отступающих сил, </a:t>
            </a:r>
            <a:r>
              <a:rPr lang="ru-RU" dirty="0"/>
              <a:t>а затем на западном берегу.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</a:t>
            </a:r>
            <a:r>
              <a:rPr lang="ru-RU" dirty="0">
                <a:solidFill>
                  <a:srgbClr val="FF0000"/>
                </a:solidFill>
              </a:rPr>
              <a:t>6 по 20 сентября 1941</a:t>
            </a:r>
            <a:r>
              <a:rPr lang="ru-RU" dirty="0"/>
              <a:t> года дивизия находилась в резерве 20-й армии, а затем в резерве Ставки Верховного Главнокомандования и доукомплектовывалась в городе Калинин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0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3480" y="834759"/>
            <a:ext cx="10515600" cy="115075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800" b="1" dirty="0">
                <a:solidFill>
                  <a:srgbClr val="FF0000"/>
                </a:solidFill>
              </a:rPr>
              <a:t>18 сентября 1941 года </a:t>
            </a:r>
            <a:r>
              <a:rPr lang="ru-RU" sz="3800" b="1" dirty="0"/>
              <a:t>приказом Народного Комиссара Обороны № 308 153-я стрелковая дивизия </a:t>
            </a:r>
            <a:r>
              <a:rPr lang="ru-RU" sz="3800" b="1" dirty="0">
                <a:solidFill>
                  <a:srgbClr val="FF0000"/>
                </a:solidFill>
              </a:rPr>
              <a:t>была переименована в 3-ю гвардейскую стрелковую дивизию.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23355" y="1832102"/>
            <a:ext cx="3307080" cy="2229934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Из окружения вышло</a:t>
            </a:r>
          </a:p>
          <a:p>
            <a:pPr marL="0" indent="0" algn="ctr">
              <a:buNone/>
            </a:pPr>
            <a:r>
              <a:rPr lang="ru-RU" dirty="0" smtClean="0"/>
              <a:t> 545 человек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40884689"/>
              </p:ext>
            </p:extLst>
          </p:nvPr>
        </p:nvGraphicFramePr>
        <p:xfrm>
          <a:off x="308742" y="1473958"/>
          <a:ext cx="5136715" cy="4107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45457" y="2861708"/>
            <a:ext cx="66191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Прикрывая Витебское направление, 153-я стрелковая дивизия полностью </a:t>
            </a:r>
            <a:r>
              <a:rPr lang="ru-RU" sz="3000" dirty="0" smtClean="0"/>
              <a:t> </a:t>
            </a:r>
            <a:r>
              <a:rPr lang="ru-RU" sz="3000" dirty="0"/>
              <a:t>выполнила боевую задачу. Было отражено 26 массированных атак танков и пехоты. </a:t>
            </a:r>
          </a:p>
        </p:txBody>
      </p:sp>
    </p:spTree>
    <p:extLst>
      <p:ext uri="{BB962C8B-B14F-4D97-AF65-F5344CB8AC3E}">
        <p14:creationId xmlns:p14="http://schemas.microsoft.com/office/powerpoint/2010/main" val="22055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99" y="0"/>
            <a:ext cx="460102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3" y="935931"/>
            <a:ext cx="2053230" cy="10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030" y="4642622"/>
            <a:ext cx="11292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err="1"/>
              <a:t>Слуев</a:t>
            </a:r>
            <a:r>
              <a:rPr lang="ru-RU" sz="4500" b="1" dirty="0"/>
              <a:t> Михаил Яковлевич 1902 г.р</a:t>
            </a:r>
            <a:r>
              <a:rPr lang="ru-RU" sz="4500" b="1" dirty="0" smtClean="0"/>
              <a:t>. </a:t>
            </a:r>
          </a:p>
          <a:p>
            <a:pPr algn="ctr"/>
            <a:r>
              <a:rPr lang="ru-RU" sz="4500" b="1" dirty="0" smtClean="0"/>
              <a:t>Уроженец города Тюмени Омской области</a:t>
            </a:r>
            <a:r>
              <a:rPr lang="ru-RU" sz="4500" dirty="0" smtClean="0"/>
              <a:t> </a:t>
            </a:r>
            <a:endParaRPr lang="ru-RU" sz="4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3" y="935931"/>
            <a:ext cx="2053230" cy="10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Повестка с войны 1942 г. </a:t>
            </a:r>
            <a:br>
              <a:rPr lang="ru-RU" dirty="0" smtClean="0"/>
            </a:br>
            <a:r>
              <a:rPr lang="ru-RU" sz="2500" b="1" dirty="0" smtClean="0"/>
              <a:t>Информация с сайта Мемориал</a:t>
            </a:r>
            <a:endParaRPr lang="ru-RU" sz="25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73" y="2063750"/>
            <a:ext cx="2301604" cy="3311525"/>
          </a:xfrm>
        </p:spPr>
      </p:pic>
    </p:spTree>
    <p:extLst>
      <p:ext uri="{BB962C8B-B14F-4D97-AF65-F5344CB8AC3E}">
        <p14:creationId xmlns:p14="http://schemas.microsoft.com/office/powerpoint/2010/main" val="5129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99" y="-12476733"/>
            <a:ext cx="12395199" cy="17851701"/>
          </a:xfrm>
        </p:spPr>
      </p:pic>
      <p:sp>
        <p:nvSpPr>
          <p:cNvPr id="5" name="TextBox 4"/>
          <p:cNvSpPr txBox="1"/>
          <p:nvPr/>
        </p:nvSpPr>
        <p:spPr>
          <a:xfrm>
            <a:off x="875406" y="2918371"/>
            <a:ext cx="1158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57. Военврач 3 ранга СЛУЕВ Михаил Яковлевич – ком. взвода</a:t>
            </a:r>
          </a:p>
          <a:p>
            <a:r>
              <a:rPr lang="ru-RU" dirty="0" smtClean="0"/>
              <a:t>	сбор. 362 </a:t>
            </a:r>
            <a:r>
              <a:rPr lang="ru-RU" dirty="0" err="1" smtClean="0"/>
              <a:t>мед.сан.бат</a:t>
            </a:r>
            <a:r>
              <a:rPr lang="ru-RU" dirty="0" smtClean="0"/>
              <a:t>. 153 </a:t>
            </a:r>
            <a:r>
              <a:rPr lang="ru-RU" dirty="0" err="1" smtClean="0"/>
              <a:t>стр.дивизия</a:t>
            </a:r>
            <a:r>
              <a:rPr lang="ru-RU" dirty="0" smtClean="0"/>
              <a:t>. </a:t>
            </a:r>
          </a:p>
          <a:p>
            <a:r>
              <a:rPr lang="ru-RU" dirty="0"/>
              <a:t>	</a:t>
            </a:r>
            <a:r>
              <a:rPr lang="ru-RU" dirty="0" smtClean="0"/>
              <a:t>		Пропал без вести на Западном фронте.</a:t>
            </a:r>
          </a:p>
          <a:p>
            <a:r>
              <a:rPr lang="ru-RU" dirty="0"/>
              <a:t>	</a:t>
            </a:r>
            <a:r>
              <a:rPr lang="ru-RU" dirty="0" smtClean="0"/>
              <a:t>		1902 </a:t>
            </a:r>
            <a:r>
              <a:rPr lang="ru-RU" dirty="0" err="1" smtClean="0"/>
              <a:t>г.рождения</a:t>
            </a:r>
            <a:r>
              <a:rPr lang="ru-RU" dirty="0" smtClean="0"/>
              <a:t>, б/п (о), в КА с 1928.по 1930г. И с 1938г.</a:t>
            </a:r>
          </a:p>
          <a:p>
            <a:r>
              <a:rPr lang="ru-RU" dirty="0"/>
              <a:t>	</a:t>
            </a:r>
            <a:r>
              <a:rPr lang="ru-RU" dirty="0" smtClean="0"/>
              <a:t>		Уроженец: </a:t>
            </a:r>
            <a:r>
              <a:rPr lang="ru-RU" dirty="0" err="1" smtClean="0"/>
              <a:t>г.Тюмень</a:t>
            </a:r>
            <a:r>
              <a:rPr lang="ru-RU" dirty="0" smtClean="0"/>
              <a:t>, Омской области.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5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4" y="24668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Критерии эффективности проекта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 smtClean="0"/>
              <a:t>1</a:t>
            </a:r>
            <a:r>
              <a:rPr lang="ru-RU" sz="2800" dirty="0"/>
              <a:t>. Создание волонтерского отряда патриотической направленности на базе ГАПОУ ТО «</a:t>
            </a:r>
            <a:r>
              <a:rPr lang="ru-RU" sz="2800" dirty="0" err="1"/>
              <a:t>ТТСИиГХ</a:t>
            </a:r>
            <a:r>
              <a:rPr lang="ru-RU" sz="2800" dirty="0"/>
              <a:t>» (минимум 20 человек);</a:t>
            </a:r>
            <a:br>
              <a:rPr lang="ru-RU" sz="2800" dirty="0"/>
            </a:br>
            <a:r>
              <a:rPr lang="ru-RU" sz="2800" dirty="0"/>
              <a:t>2. Создание информационного ресурса проекта, с количеством подписчиков не менее 500 человек (80% обучающихся 1 курса);</a:t>
            </a:r>
            <a:br>
              <a:rPr lang="ru-RU" sz="2800" dirty="0"/>
            </a:br>
            <a:r>
              <a:rPr lang="ru-RU" sz="2800" dirty="0"/>
              <a:t>3. Регулярное пополнение информационной базы проекта (1-2 военнослужащих в месяц);</a:t>
            </a:r>
            <a:br>
              <a:rPr lang="ru-RU" sz="2800" dirty="0"/>
            </a:br>
            <a:r>
              <a:rPr lang="ru-RU" sz="2800" dirty="0"/>
              <a:t>4. Участие членов волонтерского отряда проекта в поисковом движении;</a:t>
            </a:r>
            <a:br>
              <a:rPr lang="ru-RU" sz="2800" dirty="0"/>
            </a:br>
            <a:r>
              <a:rPr lang="ru-RU" sz="2800" dirty="0"/>
              <a:t>5. Участие волонтеров проекта в конкурсах социальных инициатив, </a:t>
            </a:r>
            <a:r>
              <a:rPr lang="ru-RU" sz="2800" dirty="0" err="1"/>
              <a:t>грантовых</a:t>
            </a:r>
            <a:r>
              <a:rPr lang="ru-RU" sz="2800" dirty="0"/>
              <a:t> конкурсах, молодежных форумах и т.д.;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3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03" y="4076678"/>
            <a:ext cx="4567160" cy="27813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7897" cy="370184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32" y="3125671"/>
            <a:ext cx="4980535" cy="3735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34" y="-86594"/>
            <a:ext cx="4331533" cy="2439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98" y="1837765"/>
            <a:ext cx="4603845" cy="30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4433"/>
            <a:ext cx="10515600" cy="1325563"/>
          </a:xfrm>
        </p:spPr>
        <p:txBody>
          <a:bodyPr>
            <a:noAutofit/>
          </a:bodyPr>
          <a:lstStyle/>
          <a:p>
            <a:r>
              <a:rPr lang="ru-RU" sz="3500" b="1" dirty="0" smtClean="0"/>
              <a:t>Проектная цель: </a:t>
            </a:r>
            <a:r>
              <a:rPr lang="ru-RU" sz="3500" dirty="0"/>
              <a:t>вовлечение молодежи в поиск и восстановление памяти героев земляков, служивших в первом формировании 153 стрелковой дивизии</a:t>
            </a:r>
            <a:r>
              <a:rPr lang="ru-RU" sz="3500" dirty="0" smtClean="0"/>
              <a:t> 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2238233"/>
            <a:ext cx="10515600" cy="3998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b="1" dirty="0" smtClean="0"/>
              <a:t>Проблема: </a:t>
            </a:r>
            <a:r>
              <a:rPr lang="ru-RU" sz="2500" dirty="0"/>
              <a:t>огромное количество рассекреченных документов времен ВОВ не обработано, и находится в печатном издании, что затрудняет доступ к ним. Те же, что есть в интернет пространстве не имеют структурированности, и отсылают поиск к еще не оцифрованным документам.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4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29" y="-12302"/>
            <a:ext cx="9100457" cy="68935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9" y="2351313"/>
            <a:ext cx="10515600" cy="2452913"/>
          </a:xfrm>
        </p:spPr>
        <p:txBody>
          <a:bodyPr>
            <a:normAutofit/>
          </a:bodyPr>
          <a:lstStyle/>
          <a:p>
            <a:pPr algn="ctr"/>
            <a:r>
              <a:rPr lang="ru-RU" sz="5500" b="1" dirty="0" smtClean="0">
                <a:solidFill>
                  <a:schemeClr val="bg1"/>
                </a:solidFill>
              </a:rPr>
              <a:t>ИСТОРИЯ ОДНОГО ПОДВИГА</a:t>
            </a:r>
            <a:endParaRPr lang="ru-RU" sz="5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4" y="34780"/>
            <a:ext cx="10241230" cy="68232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283" y="2783607"/>
            <a:ext cx="10081573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Документы 153-й стрелковой дивизии были опубликованы в 32 выпуске "Сборника боевых документов Великой Отечественной </a:t>
            </a:r>
            <a:r>
              <a:rPr lang="ru-RU" b="1" dirty="0" smtClean="0">
                <a:solidFill>
                  <a:schemeClr val="bg1"/>
                </a:solidFill>
              </a:rPr>
              <a:t>войны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(Военное издательство Министерства обороны СССР, Москва, 1957)</a:t>
            </a:r>
            <a:r>
              <a:rPr lang="ru-RU" dirty="0">
                <a:solidFill>
                  <a:schemeClr val="bg1"/>
                </a:solidFill>
              </a:rPr>
              <a:t>. 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7" y="182647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b="1" i="1" dirty="0" smtClean="0"/>
              <a:t>НЕВЕЛЬСКАЯ </a:t>
            </a:r>
            <a:r>
              <a:rPr lang="ru-RU" sz="3900" b="1" i="1" dirty="0"/>
              <a:t>ОБОРОНИТЕЛЬНАЯ ОПЕРАЦИЯ 22-Й АРМИИ</a:t>
            </a:r>
            <a:br>
              <a:rPr lang="ru-RU" sz="3900" b="1" i="1" dirty="0"/>
            </a:br>
            <a:r>
              <a:rPr lang="ru-RU" sz="3900" i="1" dirty="0" smtClean="0"/>
              <a:t>Со </a:t>
            </a:r>
            <a:r>
              <a:rPr lang="ru-RU" sz="3900" i="1" dirty="0"/>
              <a:t>2 июля 1941 года дивизия готовила рубежи обороны юго-западнее города Витебска. </a:t>
            </a:r>
            <a:br>
              <a:rPr lang="ru-RU" sz="3900" i="1" dirty="0"/>
            </a:br>
            <a:r>
              <a:rPr lang="ru-RU" sz="3900" i="1" dirty="0" smtClean="0"/>
              <a:t>4 </a:t>
            </a:r>
            <a:r>
              <a:rPr lang="ru-RU" sz="3900" i="1" dirty="0"/>
              <a:t>июля 1941 года, согласно директиве командующего Западным фронтом № 16, 153-я Стрелковая дивизия была переподчинена командиру 69-го Стрелкового корпуса (20-я Армия).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72" y="0"/>
            <a:ext cx="7295628" cy="39385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286"/>
            <a:ext cx="5297714" cy="5297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40758"/>
            <a:ext cx="11455400" cy="681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9542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94310" cy="3120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00225"/>
            <a:ext cx="7620000" cy="5057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6896"/>
            <a:ext cx="6985000" cy="3987800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-1" y="2115909"/>
            <a:ext cx="12192001" cy="503237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 02.07 -</a:t>
            </a:r>
            <a:r>
              <a:rPr lang="ru-RU" b="1" dirty="0" smtClean="0">
                <a:solidFill>
                  <a:schemeClr val="bg1"/>
                </a:solidFill>
              </a:rPr>
              <a:t> 20.07.1941 </a:t>
            </a:r>
            <a:r>
              <a:rPr lang="ru-RU" b="1" dirty="0">
                <a:solidFill>
                  <a:schemeClr val="bg1"/>
                </a:solidFill>
              </a:rPr>
              <a:t>г</a:t>
            </a:r>
            <a:r>
              <a:rPr lang="ru-RU" dirty="0">
                <a:solidFill>
                  <a:schemeClr val="bg1"/>
                </a:solidFill>
              </a:rPr>
              <a:t>. дивизия готовила оборону и вела боевые действия в районе юго-западнее города </a:t>
            </a:r>
            <a:r>
              <a:rPr lang="ru-RU" dirty="0" smtClean="0">
                <a:solidFill>
                  <a:schemeClr val="bg1"/>
                </a:solidFill>
              </a:rPr>
              <a:t>Витебска.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 11.07.1941 - 05.08.1941 </a:t>
            </a:r>
            <a:r>
              <a:rPr lang="ru-RU" dirty="0" smtClean="0">
                <a:solidFill>
                  <a:schemeClr val="bg1"/>
                </a:solidFill>
              </a:rPr>
              <a:t>153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стрелковая дивизия выходила </a:t>
            </a:r>
            <a:r>
              <a:rPr lang="ru-RU" dirty="0">
                <a:solidFill>
                  <a:schemeClr val="bg1"/>
                </a:solidFill>
              </a:rPr>
              <a:t>из окружения.</a:t>
            </a: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этот период документов </a:t>
            </a:r>
            <a:r>
              <a:rPr lang="ru-RU" b="1" dirty="0">
                <a:solidFill>
                  <a:schemeClr val="bg1"/>
                </a:solidFill>
              </a:rPr>
              <a:t>дивизии и вышестоящих штабов в Архиве МО СССР не обнаружено.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08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1" y="1"/>
            <a:ext cx="10963701" cy="1269242"/>
          </a:xfrm>
        </p:spPr>
        <p:txBody>
          <a:bodyPr>
            <a:normAutofit/>
          </a:bodyPr>
          <a:lstStyle/>
          <a:p>
            <a:pPr algn="ctr"/>
            <a:r>
              <a:rPr lang="ru-RU" sz="3000" b="1" i="1" dirty="0" smtClean="0"/>
              <a:t>1-е ФОРМИРОВАНИЕ </a:t>
            </a:r>
            <a:r>
              <a:rPr lang="ru-RU" sz="3000" b="1" dirty="0" smtClean="0"/>
              <a:t>Боевой период 29.06.41-13.09.41</a:t>
            </a:r>
            <a:endParaRPr lang="ru-RU" sz="3000" b="1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736979" y="483778"/>
            <a:ext cx="10649803" cy="54761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На 01.07.1941 года дивизия насчитывала более 6000 солдат и офицеров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435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505</a:t>
            </a:r>
            <a:r>
              <a:rPr lang="ru-RU" dirty="0"/>
              <a:t> и </a:t>
            </a:r>
            <a:r>
              <a:rPr lang="ru-RU" dirty="0">
                <a:solidFill>
                  <a:srgbClr val="FF0000"/>
                </a:solidFill>
              </a:rPr>
              <a:t>666</a:t>
            </a:r>
            <a:r>
              <a:rPr lang="ru-RU" dirty="0"/>
              <a:t> стрелковый полк,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565</a:t>
            </a:r>
            <a:r>
              <a:rPr lang="ru-RU" dirty="0"/>
              <a:t> легкий артиллерийский полк,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581</a:t>
            </a:r>
            <a:r>
              <a:rPr lang="ru-RU" dirty="0"/>
              <a:t> гаубичный артиллерийский полк,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150 </a:t>
            </a:r>
            <a:r>
              <a:rPr lang="ru-RU" dirty="0"/>
              <a:t>отдельный истребительно-противотанковый дивизион,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160</a:t>
            </a:r>
            <a:r>
              <a:rPr lang="ru-RU" dirty="0"/>
              <a:t> отдельный зенитный артиллерийский дивизион,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238</a:t>
            </a:r>
            <a:r>
              <a:rPr lang="ru-RU" dirty="0"/>
              <a:t> разведывательная рота,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208</a:t>
            </a:r>
            <a:r>
              <a:rPr lang="ru-RU" dirty="0"/>
              <a:t> саперный батальон,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297</a:t>
            </a:r>
            <a:r>
              <a:rPr lang="ru-RU" dirty="0"/>
              <a:t> отдельный батальон связи,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362 медико-санитарный батальон,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162 отдельная рота химзащиты,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190</a:t>
            </a:r>
            <a:r>
              <a:rPr lang="ru-RU" dirty="0"/>
              <a:t> автотранспортная рота,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303</a:t>
            </a:r>
            <a:r>
              <a:rPr lang="ru-RU" dirty="0"/>
              <a:t> полевая почтовая станция,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356</a:t>
            </a:r>
            <a:r>
              <a:rPr lang="ru-RU" dirty="0"/>
              <a:t> полевая касса Госбанка.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672943" y="1542144"/>
            <a:ext cx="5519057" cy="531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518732" y="0"/>
            <a:ext cx="4011386" cy="2206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10882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2114</TotalTime>
  <Words>324</Words>
  <Application>Microsoft Office PowerPoint</Application>
  <PresentationFormat>Широкоэкранный</PresentationFormat>
  <Paragraphs>37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Impact</vt:lpstr>
      <vt:lpstr>Главное мероприятие</vt:lpstr>
      <vt:lpstr> мастер класс отряда «Связка»  Проект восстановления памяти героев  Великой Отечественной войны </vt:lpstr>
      <vt:lpstr>Проектная цель: вовлечение молодежи в поиск и восстановление памяти героев земляков, служивших в первом формировании 153 стрелковой дивизии </vt:lpstr>
      <vt:lpstr>ИСТОРИЯ ОДНОГО ПОДВИГА</vt:lpstr>
      <vt:lpstr>Документы 153-й стрелковой дивизии были опубликованы в 32 выпуске "Сборника боевых документов Великой Отечественной войны       (Военное издательство Министерства обороны СССР, Москва, 1957).    </vt:lpstr>
      <vt:lpstr>НЕВЕЛЬСКАЯ ОБОРОНИТЕЛЬНАЯ ОПЕРАЦИЯ 22-Й АРМИИ Со 2 июля 1941 года дивизия готовила рубежи обороны юго-западнее города Витебска.  4 июля 1941 года, согласно директиве командующего Западным фронтом № 16, 153-я Стрелковая дивизия была переподчинена командиру 69-го Стрелкового корпуса (20-я Армия). </vt:lpstr>
      <vt:lpstr>Презентация PowerPoint</vt:lpstr>
      <vt:lpstr>Презентация PowerPoint</vt:lpstr>
      <vt:lpstr>Презентация PowerPoint</vt:lpstr>
      <vt:lpstr>1-е ФОРМИРОВАНИЕ Боевой период 29.06.41-13.09.41</vt:lpstr>
      <vt:lpstr>Презентация PowerPoint</vt:lpstr>
      <vt:lpstr>18 сентября 1941 года приказом Народного Комиссара Обороны № 308 153-я стрелковая дивизия была переименована в 3-ю гвардейскую стрелковую дивизию. </vt:lpstr>
      <vt:lpstr>Презентация PowerPoint</vt:lpstr>
      <vt:lpstr>Презентация PowerPoint</vt:lpstr>
      <vt:lpstr>Повестка с войны 1942 г.  Информация с сайта Мемориал</vt:lpstr>
      <vt:lpstr>Презентация PowerPoint</vt:lpstr>
      <vt:lpstr>Критерии эффективности проекта    1. Создание волонтерского отряда патриотической направленности на базе ГАПОУ ТО «ТТСИиГХ» (минимум 20 человек); 2. Создание информационного ресурса проекта, с количеством подписчиков не менее 500 человек (80% обучающихся 1 курса); 3. Регулярное пополнение информационной базы проекта (1-2 военнослужащих в месяц); 4. Участие членов волонтерского отряда проекта в поисковом движении; 5. Участие волонтеров проекта в конкурсах социальных инициатив, грантовых конкурсах, молодежных форумах и т.д.;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дивизия</dc:title>
  <dc:creator>029а</dc:creator>
  <cp:lastModifiedBy>403</cp:lastModifiedBy>
  <cp:revision>50</cp:revision>
  <dcterms:created xsi:type="dcterms:W3CDTF">2017-02-27T18:06:10Z</dcterms:created>
  <dcterms:modified xsi:type="dcterms:W3CDTF">2018-05-03T05:16:24Z</dcterms:modified>
</cp:coreProperties>
</file>