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77" r:id="rId7"/>
    <p:sldId id="261" r:id="rId8"/>
    <p:sldId id="278" r:id="rId9"/>
    <p:sldId id="262" r:id="rId10"/>
    <p:sldId id="279" r:id="rId11"/>
    <p:sldId id="263" r:id="rId12"/>
    <p:sldId id="264" r:id="rId13"/>
    <p:sldId id="265" r:id="rId14"/>
    <p:sldId id="280" r:id="rId15"/>
    <p:sldId id="266" r:id="rId16"/>
    <p:sldId id="267" r:id="rId17"/>
    <p:sldId id="268" r:id="rId18"/>
    <p:sldId id="281" r:id="rId19"/>
    <p:sldId id="269" r:id="rId20"/>
    <p:sldId id="282" r:id="rId21"/>
    <p:sldId id="270" r:id="rId22"/>
    <p:sldId id="283" r:id="rId23"/>
    <p:sldId id="271" r:id="rId24"/>
    <p:sldId id="284" r:id="rId25"/>
    <p:sldId id="272" r:id="rId26"/>
    <p:sldId id="273" r:id="rId27"/>
    <p:sldId id="285" r:id="rId28"/>
    <p:sldId id="274" r:id="rId29"/>
    <p:sldId id="286" r:id="rId30"/>
    <p:sldId id="275" r:id="rId31"/>
    <p:sldId id="276" r:id="rId3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2A820-F165-4AE2-8A2C-579F110BBF00}" type="datetimeFigureOut">
              <a:rPr lang="ru-RU" smtClean="0"/>
              <a:t>28.10.2017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8EF04-4879-492B-99AF-5DB45802BE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4865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2A820-F165-4AE2-8A2C-579F110BBF00}" type="datetimeFigureOut">
              <a:rPr lang="ru-RU" smtClean="0"/>
              <a:t>28.10.2017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8EF04-4879-492B-99AF-5DB45802BE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009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2A820-F165-4AE2-8A2C-579F110BBF00}" type="datetimeFigureOut">
              <a:rPr lang="ru-RU" smtClean="0"/>
              <a:t>28.10.2017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8EF04-4879-492B-99AF-5DB45802BE69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87009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2A820-F165-4AE2-8A2C-579F110BBF00}" type="datetimeFigureOut">
              <a:rPr lang="ru-RU" smtClean="0"/>
              <a:t>28.10.2017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8EF04-4879-492B-99AF-5DB45802BE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57719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2A820-F165-4AE2-8A2C-579F110BBF00}" type="datetimeFigureOut">
              <a:rPr lang="ru-RU" smtClean="0"/>
              <a:t>28.10.2017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8EF04-4879-492B-99AF-5DB45802BE6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6452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2A820-F165-4AE2-8A2C-579F110BBF00}" type="datetimeFigureOut">
              <a:rPr lang="ru-RU" smtClean="0"/>
              <a:t>28.10.2017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8EF04-4879-492B-99AF-5DB45802BE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84129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2A820-F165-4AE2-8A2C-579F110BBF00}" type="datetimeFigureOut">
              <a:rPr lang="ru-RU" smtClean="0"/>
              <a:t>28.10.2017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8EF04-4879-492B-99AF-5DB45802BE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7852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2A820-F165-4AE2-8A2C-579F110BBF00}" type="datetimeFigureOut">
              <a:rPr lang="ru-RU" smtClean="0"/>
              <a:t>28.10.2017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8EF04-4879-492B-99AF-5DB45802BE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992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2A820-F165-4AE2-8A2C-579F110BBF00}" type="datetimeFigureOut">
              <a:rPr lang="ru-RU" smtClean="0"/>
              <a:t>28.10.2017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8EF04-4879-492B-99AF-5DB45802BE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058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2A820-F165-4AE2-8A2C-579F110BBF00}" type="datetimeFigureOut">
              <a:rPr lang="ru-RU" smtClean="0"/>
              <a:t>28.10.2017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8EF04-4879-492B-99AF-5DB45802BE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930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2A820-F165-4AE2-8A2C-579F110BBF00}" type="datetimeFigureOut">
              <a:rPr lang="ru-RU" smtClean="0"/>
              <a:t>28.10.2017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8EF04-4879-492B-99AF-5DB45802BE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994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2A820-F165-4AE2-8A2C-579F110BBF00}" type="datetimeFigureOut">
              <a:rPr lang="ru-RU" smtClean="0"/>
              <a:t>28.10.2017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8EF04-4879-492B-99AF-5DB45802BE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98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2A820-F165-4AE2-8A2C-579F110BBF00}" type="datetimeFigureOut">
              <a:rPr lang="ru-RU" smtClean="0"/>
              <a:t>28.10.2017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8EF04-4879-492B-99AF-5DB45802BE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7355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2A820-F165-4AE2-8A2C-579F110BBF00}" type="datetimeFigureOut">
              <a:rPr lang="ru-RU" smtClean="0"/>
              <a:t>28.10.2017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8EF04-4879-492B-99AF-5DB45802BE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8403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2A820-F165-4AE2-8A2C-579F110BBF00}" type="datetimeFigureOut">
              <a:rPr lang="ru-RU" smtClean="0"/>
              <a:t>28.10.2017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8EF04-4879-492B-99AF-5DB45802BE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719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2A820-F165-4AE2-8A2C-579F110BBF00}" type="datetimeFigureOut">
              <a:rPr lang="ru-RU" smtClean="0"/>
              <a:t>28.10.2017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8EF04-4879-492B-99AF-5DB45802BE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363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2A820-F165-4AE2-8A2C-579F110BBF00}" type="datetimeFigureOut">
              <a:rPr lang="ru-RU" smtClean="0"/>
              <a:t>28.10.2017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FE8EF04-4879-492B-99AF-5DB45802BE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0037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СПОРТИВНЫЙ ПСИХОЛОГ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Основные виды деятельности спортивного психолога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8444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Картинки по запросу память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6556" y="74323"/>
            <a:ext cx="9232220" cy="6783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7699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1. </a:t>
            </a:r>
            <a:r>
              <a:rPr lang="ru-RU" b="1" dirty="0"/>
              <a:t>Психические </a:t>
            </a:r>
            <a:r>
              <a:rPr lang="ru-RU" b="1" dirty="0" smtClean="0"/>
              <a:t>процесс </a:t>
            </a:r>
            <a:br>
              <a:rPr lang="ru-RU" b="1" dirty="0" smtClean="0"/>
            </a:br>
            <a:r>
              <a:rPr lang="ru-RU" sz="3300" dirty="0" smtClean="0"/>
              <a:t>(</a:t>
            </a:r>
            <a:r>
              <a:rPr lang="ru-RU" sz="3300" dirty="0"/>
              <a:t>ощущение, восприятие, </a:t>
            </a:r>
            <a:r>
              <a:rPr lang="ru-RU" sz="3300" b="1" dirty="0"/>
              <a:t>память</a:t>
            </a:r>
            <a:r>
              <a:rPr lang="ru-RU" sz="3300" dirty="0" smtClean="0"/>
              <a:t>, </a:t>
            </a:r>
            <a:r>
              <a:rPr lang="ru-RU" sz="3300" dirty="0"/>
              <a:t>мышление, воображение)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/>
              <a:t>Свойства памяти: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Точность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Объем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Скорость процессов запоминания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Скорость процессов воспроизведения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Скорость процессов забывания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0389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1. </a:t>
            </a:r>
            <a:r>
              <a:rPr lang="ru-RU" b="1" dirty="0"/>
              <a:t>Психические </a:t>
            </a:r>
            <a:r>
              <a:rPr lang="ru-RU" b="1" dirty="0" smtClean="0"/>
              <a:t>процесс </a:t>
            </a:r>
            <a:br>
              <a:rPr lang="ru-RU" b="1" dirty="0" smtClean="0"/>
            </a:br>
            <a:r>
              <a:rPr lang="ru-RU" sz="3300" dirty="0" smtClean="0"/>
              <a:t>(</a:t>
            </a:r>
            <a:r>
              <a:rPr lang="ru-RU" sz="3300" dirty="0"/>
              <a:t>ощущение, восприятие, </a:t>
            </a:r>
            <a:r>
              <a:rPr lang="ru-RU" sz="3300" b="1" dirty="0"/>
              <a:t>память</a:t>
            </a:r>
            <a:r>
              <a:rPr lang="ru-RU" sz="3300" dirty="0" smtClean="0"/>
              <a:t>, </a:t>
            </a:r>
            <a:r>
              <a:rPr lang="ru-RU" sz="3300" dirty="0"/>
              <a:t>мышление, воображение)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3200" b="1" dirty="0"/>
              <a:t>Закономерности памяти: </a:t>
            </a:r>
          </a:p>
          <a:p>
            <a:r>
              <a:rPr lang="ru-RU" sz="3300" dirty="0" smtClean="0"/>
              <a:t>Память </a:t>
            </a:r>
            <a:r>
              <a:rPr lang="ru-RU" sz="3300" dirty="0"/>
              <a:t>имеет объем ограниченный количеством стабильных процессов, являющихся опорными при создании ассоциаций (связей, отношений);</a:t>
            </a:r>
          </a:p>
          <a:p>
            <a:r>
              <a:rPr lang="ru-RU" sz="3300" dirty="0"/>
              <a:t>Успешность припоминания зависит от способности переключать внимание на опорные процессы, восстанавливать их. Основной прием: достаточное количество и частота повторений. </a:t>
            </a:r>
          </a:p>
          <a:p>
            <a:r>
              <a:rPr lang="ru-RU" sz="3300" dirty="0"/>
              <a:t>Имеет место такая закономерность, как кривая забывания.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53555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1. </a:t>
            </a:r>
            <a:r>
              <a:rPr lang="ru-RU" b="1" dirty="0"/>
              <a:t>Психические </a:t>
            </a:r>
            <a:r>
              <a:rPr lang="ru-RU" b="1" dirty="0" smtClean="0"/>
              <a:t>процесс </a:t>
            </a:r>
            <a:br>
              <a:rPr lang="ru-RU" b="1" dirty="0" smtClean="0"/>
            </a:br>
            <a:r>
              <a:rPr lang="ru-RU" sz="3300" dirty="0" smtClean="0"/>
              <a:t>(</a:t>
            </a:r>
            <a:r>
              <a:rPr lang="ru-RU" sz="3300" dirty="0"/>
              <a:t>ощущение, восприятие, память</a:t>
            </a:r>
            <a:r>
              <a:rPr lang="ru-RU" sz="3300" dirty="0" smtClean="0"/>
              <a:t>, </a:t>
            </a:r>
            <a:r>
              <a:rPr lang="ru-RU" sz="3300" b="1" dirty="0"/>
              <a:t>мышление</a:t>
            </a:r>
            <a:r>
              <a:rPr lang="ru-RU" sz="3300" dirty="0"/>
              <a:t>, воображение)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1763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3300" dirty="0"/>
              <a:t>МЫШЛЕНИЕ </a:t>
            </a:r>
            <a:r>
              <a:rPr lang="ru-RU" sz="3300" dirty="0" smtClean="0"/>
              <a:t>- это </a:t>
            </a:r>
            <a:r>
              <a:rPr lang="ru-RU" sz="3300" dirty="0"/>
              <a:t>процесс обработки информации и установление связей между объектами и явлениями окружающего мира, что приводит к появлению оптимального способа достижения поставленной цели. </a:t>
            </a:r>
            <a:endParaRPr lang="ru-RU" sz="3300" dirty="0" smtClean="0"/>
          </a:p>
          <a:p>
            <a:pPr marL="0" lvl="0" indent="0" algn="ctr">
              <a:buNone/>
            </a:pPr>
            <a:r>
              <a:rPr lang="ru-RU" sz="3300" b="1" dirty="0"/>
              <a:t>Основные характеристики мышления: </a:t>
            </a:r>
          </a:p>
          <a:p>
            <a:pPr lvl="0"/>
            <a:r>
              <a:rPr lang="ru-RU" sz="3300" dirty="0"/>
              <a:t>Обобщение отражения действительности – осуществление поиска отдельных предметов и явлений и переход от частного к общему. </a:t>
            </a:r>
          </a:p>
          <a:p>
            <a:r>
              <a:rPr lang="ru-RU" sz="3300" dirty="0"/>
              <a:t>Опосредованное познание объективной реальности – на основе непрямой информации  мы можем судить  о свойствах  предметов </a:t>
            </a:r>
            <a:br>
              <a:rPr lang="ru-RU" sz="3300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24643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Картинки по запросу мышл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0"/>
            <a:ext cx="10216724" cy="6909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97931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1. </a:t>
            </a:r>
            <a:r>
              <a:rPr lang="ru-RU" b="1" dirty="0"/>
              <a:t>Психические </a:t>
            </a:r>
            <a:r>
              <a:rPr lang="ru-RU" b="1" dirty="0" smtClean="0"/>
              <a:t>процесс </a:t>
            </a:r>
            <a:br>
              <a:rPr lang="ru-RU" b="1" dirty="0" smtClean="0"/>
            </a:br>
            <a:r>
              <a:rPr lang="ru-RU" sz="3300" dirty="0" smtClean="0"/>
              <a:t>(</a:t>
            </a:r>
            <a:r>
              <a:rPr lang="ru-RU" sz="3300" dirty="0"/>
              <a:t>ощущение, восприятие, память</a:t>
            </a:r>
            <a:r>
              <a:rPr lang="ru-RU" sz="3300" dirty="0" smtClean="0"/>
              <a:t>, </a:t>
            </a:r>
            <a:r>
              <a:rPr lang="ru-RU" sz="3300" b="1" dirty="0"/>
              <a:t>мышление</a:t>
            </a:r>
            <a:r>
              <a:rPr lang="ru-RU" sz="3300" dirty="0"/>
              <a:t>, воображение)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/>
              <a:t>Классификация мышления:</a:t>
            </a:r>
          </a:p>
          <a:p>
            <a:r>
              <a:rPr lang="ru-RU" dirty="0" smtClean="0"/>
              <a:t>Теоретическое </a:t>
            </a:r>
            <a:r>
              <a:rPr lang="ru-RU" dirty="0"/>
              <a:t>(понятийное, образное)</a:t>
            </a:r>
          </a:p>
          <a:p>
            <a:r>
              <a:rPr lang="ru-RU" dirty="0" smtClean="0"/>
              <a:t>Практическое </a:t>
            </a:r>
            <a:r>
              <a:rPr lang="ru-RU" dirty="0"/>
              <a:t>(Наглядно-образное, наглядно – действенное)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 algn="ctr">
              <a:buNone/>
            </a:pPr>
            <a:r>
              <a:rPr lang="ru-RU" b="1" dirty="0" smtClean="0"/>
              <a:t>Основные </a:t>
            </a:r>
            <a:r>
              <a:rPr lang="ru-RU" b="1" dirty="0"/>
              <a:t>формы </a:t>
            </a:r>
          </a:p>
          <a:p>
            <a:pPr lvl="0"/>
            <a:r>
              <a:rPr lang="ru-RU" dirty="0" smtClean="0"/>
              <a:t>Понимание</a:t>
            </a:r>
            <a:endParaRPr lang="ru-RU" dirty="0"/>
          </a:p>
          <a:p>
            <a:pPr lvl="0"/>
            <a:r>
              <a:rPr lang="ru-RU" dirty="0"/>
              <a:t>Умозаключение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73571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1. </a:t>
            </a:r>
            <a:r>
              <a:rPr lang="ru-RU" b="1" dirty="0"/>
              <a:t>Психические </a:t>
            </a:r>
            <a:r>
              <a:rPr lang="ru-RU" b="1" dirty="0" smtClean="0"/>
              <a:t>процесс </a:t>
            </a:r>
            <a:br>
              <a:rPr lang="ru-RU" b="1" dirty="0" smtClean="0"/>
            </a:br>
            <a:r>
              <a:rPr lang="ru-RU" sz="3300" dirty="0" smtClean="0"/>
              <a:t>(</a:t>
            </a:r>
            <a:r>
              <a:rPr lang="ru-RU" sz="3300" dirty="0"/>
              <a:t>ощущение, восприятие, память</a:t>
            </a:r>
            <a:r>
              <a:rPr lang="ru-RU" sz="3300" dirty="0" smtClean="0"/>
              <a:t>, </a:t>
            </a:r>
            <a:r>
              <a:rPr lang="ru-RU" sz="3300" dirty="0"/>
              <a:t>мышлени</a:t>
            </a:r>
            <a:r>
              <a:rPr lang="ru-RU" sz="3300" b="1" dirty="0"/>
              <a:t>е</a:t>
            </a:r>
            <a:r>
              <a:rPr lang="ru-RU" sz="3300" dirty="0"/>
              <a:t>, </a:t>
            </a:r>
            <a:r>
              <a:rPr lang="ru-RU" sz="3300" b="1" dirty="0"/>
              <a:t>воображение</a:t>
            </a:r>
            <a:r>
              <a:rPr lang="ru-RU" sz="3300" dirty="0"/>
              <a:t>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552131"/>
            <a:ext cx="10515600" cy="3624832"/>
          </a:xfrm>
        </p:spPr>
        <p:txBody>
          <a:bodyPr/>
          <a:lstStyle/>
          <a:p>
            <a:pPr marL="0" indent="0">
              <a:buNone/>
            </a:pPr>
            <a:r>
              <a:rPr lang="ru-RU" sz="3300" dirty="0"/>
              <a:t>ВООБРАЖЕНИЕ </a:t>
            </a:r>
            <a:r>
              <a:rPr lang="ru-RU" sz="3300" dirty="0" smtClean="0"/>
              <a:t>- это </a:t>
            </a:r>
            <a:r>
              <a:rPr lang="ru-RU" sz="3300" dirty="0"/>
              <a:t>способность создавать образы и идей и манипулировать ими. Воображение играет ключевую роль в моделировании, планировании и творчестве. Без воображения спортсмен </a:t>
            </a:r>
            <a:r>
              <a:rPr lang="ru-RU" sz="3300" dirty="0" smtClean="0"/>
              <a:t>не </a:t>
            </a:r>
            <a:r>
              <a:rPr lang="ru-RU" sz="3300" dirty="0"/>
              <a:t>может создать новое тактическое действие.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85607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1. </a:t>
            </a:r>
            <a:r>
              <a:rPr lang="ru-RU" b="1" dirty="0"/>
              <a:t>Психические </a:t>
            </a:r>
            <a:r>
              <a:rPr lang="ru-RU" b="1" dirty="0" smtClean="0"/>
              <a:t>процесс </a:t>
            </a:r>
            <a:br>
              <a:rPr lang="ru-RU" b="1" dirty="0" smtClean="0"/>
            </a:br>
            <a:r>
              <a:rPr lang="ru-RU" sz="3300" dirty="0" smtClean="0"/>
              <a:t>(</a:t>
            </a:r>
            <a:r>
              <a:rPr lang="ru-RU" sz="3300" dirty="0"/>
              <a:t>ощущение, восприятие, память</a:t>
            </a:r>
            <a:r>
              <a:rPr lang="ru-RU" sz="3300" dirty="0" smtClean="0"/>
              <a:t>, </a:t>
            </a:r>
            <a:r>
              <a:rPr lang="ru-RU" sz="3300" dirty="0"/>
              <a:t>мышлени</a:t>
            </a:r>
            <a:r>
              <a:rPr lang="ru-RU" sz="3300" b="1" dirty="0"/>
              <a:t>е</a:t>
            </a:r>
            <a:r>
              <a:rPr lang="ru-RU" sz="3300" dirty="0"/>
              <a:t>, </a:t>
            </a:r>
            <a:r>
              <a:rPr lang="ru-RU" sz="3300" b="1" dirty="0"/>
              <a:t>воображение</a:t>
            </a:r>
            <a:r>
              <a:rPr lang="ru-RU" sz="3300" dirty="0"/>
              <a:t>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b="1" dirty="0"/>
              <a:t>Классификация процессов воображения: </a:t>
            </a:r>
          </a:p>
          <a:p>
            <a:pPr marL="0" indent="0">
              <a:buNone/>
            </a:pPr>
            <a:r>
              <a:rPr lang="ru-RU" dirty="0"/>
              <a:t>По результатам: </a:t>
            </a:r>
          </a:p>
          <a:p>
            <a:pPr lvl="0"/>
            <a:r>
              <a:rPr lang="ru-RU" dirty="0"/>
              <a:t>Репродуктивное воображение – воссоздание действительности такой, какая она есть. </a:t>
            </a:r>
          </a:p>
          <a:p>
            <a:pPr lvl="0"/>
            <a:r>
              <a:rPr lang="ru-RU" dirty="0"/>
              <a:t>Продуктивное (творческое) воображение</a:t>
            </a:r>
          </a:p>
          <a:p>
            <a:pPr marL="0" indent="0">
              <a:buNone/>
            </a:pPr>
            <a:r>
              <a:rPr lang="ru-RU" dirty="0" smtClean="0"/>
              <a:t>	- </a:t>
            </a:r>
            <a:r>
              <a:rPr lang="ru-RU" dirty="0"/>
              <a:t>с относительной новизной образов;</a:t>
            </a:r>
          </a:p>
          <a:p>
            <a:pPr marL="0" indent="0">
              <a:buNone/>
            </a:pPr>
            <a:r>
              <a:rPr lang="ru-RU" dirty="0" smtClean="0"/>
              <a:t>	- </a:t>
            </a:r>
            <a:r>
              <a:rPr lang="ru-RU" dirty="0"/>
              <a:t>с абсолютной новизной </a:t>
            </a:r>
            <a:r>
              <a:rPr lang="ru-RU" dirty="0" smtClean="0"/>
              <a:t>образов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По степени целенаправленности:</a:t>
            </a:r>
          </a:p>
          <a:p>
            <a:r>
              <a:rPr lang="ru-RU" dirty="0" smtClean="0"/>
              <a:t>активное </a:t>
            </a:r>
            <a:r>
              <a:rPr lang="ru-RU" dirty="0"/>
              <a:t>(произвольное) – включает воссоздающее и творческое воображение.</a:t>
            </a:r>
          </a:p>
          <a:p>
            <a:r>
              <a:rPr lang="ru-RU" dirty="0" smtClean="0"/>
              <a:t>пассивное </a:t>
            </a:r>
            <a:r>
              <a:rPr lang="ru-RU" dirty="0"/>
              <a:t>(непроизвольное) – включает непреднамеренное и непредсказуемое воображение.</a:t>
            </a:r>
          </a:p>
          <a:p>
            <a:pPr marL="0" indent="0">
              <a:buNone/>
            </a:pPr>
            <a:r>
              <a:rPr lang="ru-RU" dirty="0"/>
              <a:t>По виду образов – конкретное, Абстрактное</a:t>
            </a:r>
          </a:p>
          <a:p>
            <a:r>
              <a:rPr lang="ru-RU" dirty="0" smtClean="0"/>
              <a:t>По </a:t>
            </a:r>
            <a:r>
              <a:rPr lang="ru-RU" dirty="0"/>
              <a:t>степени волевых усилий – преднамеренное, непреднамеренное.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30076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Картинки по запросу Воображ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981" y="0"/>
            <a:ext cx="852453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30821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2.  ПСИХИЧЕСКИЕ СОСТОЯНИЯ</a:t>
            </a:r>
            <a:r>
              <a:rPr lang="ru-RU" dirty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300" dirty="0" smtClean="0"/>
              <a:t>(</a:t>
            </a:r>
            <a:r>
              <a:rPr lang="ru-RU" sz="3300" b="1" dirty="0"/>
              <a:t>напряженность</a:t>
            </a:r>
            <a:r>
              <a:rPr lang="ru-RU" sz="3300" dirty="0"/>
              <a:t>, мотивация, </a:t>
            </a:r>
            <a:r>
              <a:rPr lang="ru-RU" sz="3300" b="1" dirty="0"/>
              <a:t>тревожность</a:t>
            </a:r>
            <a:r>
              <a:rPr lang="ru-RU" sz="3300" dirty="0"/>
              <a:t>, эмоции чувства)</a:t>
            </a:r>
            <a:br>
              <a:rPr lang="ru-RU" sz="3300" dirty="0"/>
            </a:br>
            <a:endParaRPr lang="ru-RU" sz="33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300" dirty="0"/>
              <a:t>Напряженность и тревожность. </a:t>
            </a:r>
            <a:endParaRPr lang="ru-RU" sz="3300" dirty="0" smtClean="0"/>
          </a:p>
          <a:p>
            <a:pPr marL="0" indent="0">
              <a:buNone/>
            </a:pPr>
            <a:r>
              <a:rPr lang="ru-RU" sz="3300" dirty="0"/>
              <a:t>Характеризуется дезорганизацией, существенным отклонением в </a:t>
            </a:r>
            <a:r>
              <a:rPr lang="ru-RU" sz="3300" dirty="0" smtClean="0"/>
              <a:t>психомоторике, </a:t>
            </a:r>
            <a:r>
              <a:rPr lang="ru-RU" sz="3300" dirty="0"/>
              <a:t>глубокими сдвигами в физиологии и ярко </a:t>
            </a:r>
            <a:r>
              <a:rPr lang="ru-RU" sz="3300" dirty="0" smtClean="0"/>
              <a:t>проявленным </a:t>
            </a:r>
            <a:r>
              <a:rPr lang="ru-RU" sz="3300" dirty="0"/>
              <a:t>чувством общего физического и психического дискомфорта.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989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СПОРТИВНЫЙ ПСИХОЛОГ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500" dirty="0"/>
              <a:t>В современном мире в подготовке спортсмена мирового уровня участвует большое количество специалистов. Прошло время одиночек. Сегодня время команд, состоящих из компетентных сотрудников. </a:t>
            </a:r>
          </a:p>
          <a:p>
            <a:pPr marL="0" indent="0">
              <a:buNone/>
            </a:pPr>
            <a:r>
              <a:rPr lang="ru-RU" sz="2500" dirty="0" smtClean="0"/>
              <a:t>Непонимание вышесказанного </a:t>
            </a:r>
            <a:r>
              <a:rPr lang="ru-RU" sz="2500" dirty="0"/>
              <a:t>порождает беспечность, что является основной причиной «неожиданных» проигрышей.</a:t>
            </a:r>
          </a:p>
          <a:p>
            <a:pPr marL="0" indent="0">
              <a:buNone/>
            </a:pPr>
            <a:r>
              <a:rPr lang="ru-RU" sz="2500" dirty="0"/>
              <a:t>В современных </a:t>
            </a:r>
            <a:r>
              <a:rPr lang="ru-RU" sz="2500" dirty="0" smtClean="0"/>
              <a:t>состязаниях </a:t>
            </a:r>
            <a:r>
              <a:rPr lang="ru-RU" sz="2500" dirty="0"/>
              <a:t>проигрывает не спортсмен, а команда, которая его готовила.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28" name="Picture 4" descr="Картинки по запросу спортивный психолог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6895" y="-1"/>
            <a:ext cx="3235105" cy="2160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87975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Картинки по запросу Тревожность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2507" y="203048"/>
            <a:ext cx="4940491" cy="6767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615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2.  ПСИХИЧЕСКИЕ СОСТОЯНИЯ</a:t>
            </a:r>
            <a:r>
              <a:rPr lang="ru-RU" dirty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300" dirty="0" smtClean="0"/>
              <a:t>(</a:t>
            </a:r>
            <a:r>
              <a:rPr lang="ru-RU" sz="3300" dirty="0"/>
              <a:t>напряженность, </a:t>
            </a:r>
            <a:r>
              <a:rPr lang="ru-RU" sz="3300" b="1" dirty="0"/>
              <a:t>мотивация</a:t>
            </a:r>
            <a:r>
              <a:rPr lang="ru-RU" sz="3300" dirty="0"/>
              <a:t>, тревожност</a:t>
            </a:r>
            <a:r>
              <a:rPr lang="ru-RU" sz="3300" b="1" dirty="0"/>
              <a:t>ь</a:t>
            </a:r>
            <a:r>
              <a:rPr lang="ru-RU" sz="3300" dirty="0"/>
              <a:t>, эмоции чувства)</a:t>
            </a:r>
            <a:br>
              <a:rPr lang="ru-RU" sz="3300" dirty="0"/>
            </a:br>
            <a:endParaRPr lang="ru-RU" sz="33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97289"/>
            <a:ext cx="10515600" cy="3979673"/>
          </a:xfrm>
        </p:spPr>
        <p:txBody>
          <a:bodyPr/>
          <a:lstStyle/>
          <a:p>
            <a:pPr marL="0" indent="0">
              <a:buNone/>
            </a:pPr>
            <a:r>
              <a:rPr lang="ru-RU" sz="3300" dirty="0" smtClean="0"/>
              <a:t>Мотивация -  </a:t>
            </a:r>
            <a:r>
              <a:rPr lang="ru-RU" sz="3300" dirty="0"/>
              <a:t>это побуждение к действию; то, что управляет поведением спортсмена, определяющий его направленность, организованность. Активность и устойчивость; способность спортсмена идти  к своей цели не смотря на помехи.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65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Картинки по запросу Мотивац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1128" y="-46233"/>
            <a:ext cx="8949282" cy="6904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44366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2.  ПСИХИЧЕСКИЕ СОСТОЯНИЯ</a:t>
            </a:r>
            <a:r>
              <a:rPr lang="ru-RU" dirty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300" dirty="0" smtClean="0"/>
              <a:t>(</a:t>
            </a:r>
            <a:r>
              <a:rPr lang="ru-RU" sz="3300" dirty="0"/>
              <a:t>напряженность, мотиваци</a:t>
            </a:r>
            <a:r>
              <a:rPr lang="ru-RU" sz="3300" b="1" dirty="0"/>
              <a:t>я</a:t>
            </a:r>
            <a:r>
              <a:rPr lang="ru-RU" sz="3300" dirty="0"/>
              <a:t>, тревожность, </a:t>
            </a:r>
            <a:r>
              <a:rPr lang="ru-RU" sz="3300" b="1" dirty="0" smtClean="0"/>
              <a:t>эмоции,</a:t>
            </a:r>
            <a:r>
              <a:rPr lang="ru-RU" sz="3300" dirty="0" smtClean="0"/>
              <a:t> </a:t>
            </a:r>
            <a:r>
              <a:rPr lang="ru-RU" sz="3300" b="1" dirty="0"/>
              <a:t>чувства</a:t>
            </a:r>
            <a:r>
              <a:rPr lang="ru-RU" sz="3300" dirty="0"/>
              <a:t>)</a:t>
            </a:r>
            <a:br>
              <a:rPr lang="ru-RU" sz="3300" dirty="0"/>
            </a:br>
            <a:endParaRPr lang="ru-RU" sz="33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Эмоции</a:t>
            </a:r>
            <a:r>
              <a:rPr lang="ru-RU" dirty="0"/>
              <a:t>,</a:t>
            </a:r>
            <a:r>
              <a:rPr lang="ru-RU" dirty="0" smtClean="0"/>
              <a:t> </a:t>
            </a:r>
            <a:r>
              <a:rPr lang="ru-RU" dirty="0"/>
              <a:t>радость и т.д</a:t>
            </a:r>
            <a:r>
              <a:rPr lang="ru-RU" dirty="0" smtClean="0"/>
              <a:t>., </a:t>
            </a:r>
            <a:r>
              <a:rPr lang="ru-RU" dirty="0"/>
              <a:t>возникающее у спортсмена в результате воздействия на него внешних и внутренних раздражителей или возникающее  в связи  с оценкой  возможности  достижения  или </a:t>
            </a:r>
            <a:r>
              <a:rPr lang="ru-RU" dirty="0" smtClean="0"/>
              <a:t>не достижения </a:t>
            </a:r>
            <a:r>
              <a:rPr lang="ru-RU" dirty="0"/>
              <a:t>победы. </a:t>
            </a:r>
          </a:p>
          <a:p>
            <a:pPr marL="0" indent="0">
              <a:buNone/>
            </a:pPr>
            <a:r>
              <a:rPr lang="ru-RU" dirty="0" smtClean="0"/>
              <a:t>- переживание</a:t>
            </a:r>
            <a:r>
              <a:rPr lang="ru-RU" dirty="0"/>
              <a:t>, душевное волнение (гнев, </a:t>
            </a:r>
            <a:r>
              <a:rPr lang="ru-RU" dirty="0" smtClean="0"/>
              <a:t>страх и др.) </a:t>
            </a:r>
            <a:endParaRPr lang="ru-RU" dirty="0"/>
          </a:p>
          <a:p>
            <a:pPr marL="0" indent="0">
              <a:buNone/>
            </a:pPr>
            <a:r>
              <a:rPr lang="ru-RU" b="1" dirty="0" smtClean="0"/>
              <a:t>Чувства</a:t>
            </a:r>
            <a:r>
              <a:rPr lang="ru-RU" dirty="0" smtClean="0"/>
              <a:t> - это </a:t>
            </a:r>
            <a:r>
              <a:rPr lang="ru-RU" dirty="0"/>
              <a:t>переживание отношения к тому или иному </a:t>
            </a:r>
            <a:r>
              <a:rPr lang="ru-RU" dirty="0" smtClean="0"/>
              <a:t>событию, явлению</a:t>
            </a:r>
            <a:r>
              <a:rPr lang="ru-RU" dirty="0"/>
              <a:t>. Чувства отличают от ощущений, эмоций и настроения. </a:t>
            </a:r>
            <a:r>
              <a:rPr lang="ru-RU" b="1" dirty="0"/>
              <a:t>Например:</a:t>
            </a:r>
            <a:r>
              <a:rPr lang="ru-RU" dirty="0"/>
              <a:t> чувство гордости, одиночества, дружбы, враждебности, </a:t>
            </a:r>
            <a:r>
              <a:rPr lang="ru-RU" dirty="0" err="1"/>
              <a:t>увереннгости</a:t>
            </a:r>
            <a:r>
              <a:rPr lang="ru-RU" dirty="0"/>
              <a:t>, любви, уважении.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6656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774" y="-366196"/>
            <a:ext cx="4408226" cy="7443123"/>
          </a:xfrm>
        </p:spPr>
      </p:pic>
      <p:pic>
        <p:nvPicPr>
          <p:cNvPr id="10244" name="Picture 4" descr="Картинки по запросу эмоци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24083"/>
            <a:ext cx="7691451" cy="3753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107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3. ПСИХИЧЕСКИЕ </a:t>
            </a:r>
            <a:r>
              <a:rPr lang="ru-RU" b="1" dirty="0" smtClean="0"/>
              <a:t>СВОЙСТВА</a:t>
            </a:r>
            <a:r>
              <a:rPr lang="ru-RU" dirty="0"/>
              <a:t/>
            </a:r>
            <a:br>
              <a:rPr lang="ru-RU" dirty="0"/>
            </a:br>
            <a:r>
              <a:rPr lang="ru-RU" sz="3000" dirty="0" smtClean="0"/>
              <a:t>(</a:t>
            </a:r>
            <a:r>
              <a:rPr lang="ru-RU" sz="3000" b="1" dirty="0" smtClean="0"/>
              <a:t>способности</a:t>
            </a:r>
            <a:r>
              <a:rPr lang="ru-RU" sz="3000" dirty="0" smtClean="0"/>
              <a:t>, характер)</a:t>
            </a: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3300" dirty="0"/>
              <a:t>Способности.</a:t>
            </a:r>
          </a:p>
          <a:p>
            <a:pPr>
              <a:buFontTx/>
              <a:buChar char="-"/>
            </a:pPr>
            <a:r>
              <a:rPr lang="ru-RU" sz="3300" dirty="0" smtClean="0"/>
              <a:t>это </a:t>
            </a:r>
            <a:r>
              <a:rPr lang="ru-RU" sz="3300" dirty="0"/>
              <a:t>индивидуальные свойства личности, способствующие успешному осуществлению определенного рода деятельности. Способности не сводятся к имеющимся  у </a:t>
            </a:r>
            <a:r>
              <a:rPr lang="ru-RU" sz="3300" dirty="0" smtClean="0"/>
              <a:t>индивида  </a:t>
            </a:r>
            <a:r>
              <a:rPr lang="ru-RU" sz="3300" dirty="0"/>
              <a:t>знаний, умений и навыкам, они выражаются в действиях (быстро реагировать, хорошо запоминать, адекватно оценивать ситуацию, полностью выкладываться во время состязаний). </a:t>
            </a:r>
            <a:endParaRPr lang="ru-RU" sz="3300" dirty="0" smtClean="0"/>
          </a:p>
          <a:p>
            <a:pPr>
              <a:buFontTx/>
              <a:buChar char="-"/>
            </a:pPr>
            <a:r>
              <a:rPr lang="ru-RU" sz="3300" dirty="0" smtClean="0"/>
              <a:t>говоря </a:t>
            </a:r>
            <a:r>
              <a:rPr lang="ru-RU" sz="3300" dirty="0"/>
              <a:t>о способностях, необходимо </a:t>
            </a:r>
            <a:r>
              <a:rPr lang="ru-RU" sz="3300" dirty="0" smtClean="0"/>
              <a:t>упомянуть, </a:t>
            </a:r>
            <a:r>
              <a:rPr lang="ru-RU" sz="3300" dirty="0"/>
              <a:t>что  у каждого человека они  разные. Каждый человек имеет индивидуально-  своеобразное сочетание способностей, и успешность его деятельности определяется наличием того или иного сочетания способностей.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622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3. ПСИХИЧЕСКИЕ </a:t>
            </a:r>
            <a:r>
              <a:rPr lang="ru-RU" b="1" dirty="0" smtClean="0"/>
              <a:t>СВОЙСТВА</a:t>
            </a:r>
            <a:r>
              <a:rPr lang="ru-RU" dirty="0"/>
              <a:t/>
            </a:r>
            <a:br>
              <a:rPr lang="ru-RU" dirty="0"/>
            </a:br>
            <a:r>
              <a:rPr lang="ru-RU" sz="3000" dirty="0" smtClean="0"/>
              <a:t>(</a:t>
            </a:r>
            <a:r>
              <a:rPr lang="ru-RU" sz="3000" b="1" dirty="0" smtClean="0"/>
              <a:t>способности</a:t>
            </a:r>
            <a:r>
              <a:rPr lang="ru-RU" sz="3000" dirty="0" smtClean="0"/>
              <a:t>, характер)</a:t>
            </a: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Способности делятся на общие и специальные.</a:t>
            </a:r>
          </a:p>
          <a:p>
            <a:pPr marL="0" indent="0">
              <a:buNone/>
            </a:pPr>
            <a:r>
              <a:rPr lang="ru-RU" dirty="0" smtClean="0"/>
              <a:t>Специальные способности:</a:t>
            </a:r>
          </a:p>
          <a:p>
            <a:pPr marL="0" indent="0">
              <a:buNone/>
            </a:pPr>
            <a:r>
              <a:rPr lang="ru-RU" dirty="0" smtClean="0"/>
              <a:t>- конструктивно – технические</a:t>
            </a:r>
          </a:p>
          <a:p>
            <a:pPr marL="0" indent="0">
              <a:buNone/>
            </a:pPr>
            <a:r>
              <a:rPr lang="ru-RU" dirty="0" smtClean="0"/>
              <a:t>- музыкальные, литературные, художественные</a:t>
            </a:r>
          </a:p>
          <a:p>
            <a:pPr marL="0" indent="0">
              <a:buNone/>
            </a:pPr>
            <a:r>
              <a:rPr lang="ru-RU" dirty="0" smtClean="0"/>
              <a:t>- физические способности</a:t>
            </a:r>
          </a:p>
          <a:p>
            <a:pPr marL="0" indent="0">
              <a:buNone/>
            </a:pPr>
            <a:r>
              <a:rPr lang="ru-RU" dirty="0" smtClean="0"/>
              <a:t> - учебные и творческие</a:t>
            </a:r>
          </a:p>
          <a:p>
            <a:pPr marL="0" indent="0">
              <a:buNone/>
            </a:pPr>
            <a:r>
              <a:rPr lang="ru-RU" dirty="0" smtClean="0"/>
              <a:t>- умственные и специальные;</a:t>
            </a:r>
          </a:p>
          <a:p>
            <a:pPr marL="0" indent="0">
              <a:buNone/>
            </a:pPr>
            <a:r>
              <a:rPr lang="ru-RU" dirty="0" smtClean="0"/>
              <a:t>- математические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91157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Картинки по запросу способно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-7474"/>
            <a:ext cx="10462383" cy="6865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55767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3. ПСИХИЧЕСКИЕ </a:t>
            </a:r>
            <a:r>
              <a:rPr lang="ru-RU" b="1" dirty="0" smtClean="0"/>
              <a:t>СВОЙСТВА</a:t>
            </a:r>
            <a:r>
              <a:rPr lang="ru-RU" dirty="0"/>
              <a:t/>
            </a:r>
            <a:br>
              <a:rPr lang="ru-RU" dirty="0"/>
            </a:br>
            <a:r>
              <a:rPr lang="ru-RU" sz="3000" dirty="0" smtClean="0"/>
              <a:t>(способности, </a:t>
            </a:r>
            <a:r>
              <a:rPr lang="ru-RU" sz="3000" b="1" dirty="0" smtClean="0"/>
              <a:t>характер</a:t>
            </a:r>
            <a:r>
              <a:rPr lang="ru-RU" sz="3000" dirty="0" smtClean="0"/>
              <a:t>)</a:t>
            </a: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 smtClean="0"/>
              <a:t>Характер</a:t>
            </a:r>
            <a:endParaRPr lang="ru-RU" dirty="0"/>
          </a:p>
          <a:p>
            <a:pPr marL="0" indent="0">
              <a:buNone/>
            </a:pPr>
            <a:r>
              <a:rPr lang="ru-RU" sz="3000" dirty="0" smtClean="0"/>
              <a:t>Целостные свойства личности, постоянно проявляющиеся  в её поведении (в отношениях к миру, людям). По сути, характер личности состоит из привычек и установок. </a:t>
            </a:r>
          </a:p>
          <a:p>
            <a:pPr marL="0" indent="0">
              <a:buNone/>
            </a:pPr>
            <a:endParaRPr lang="ru-RU" sz="3000" dirty="0" smtClean="0"/>
          </a:p>
          <a:p>
            <a:pPr marL="0" indent="0">
              <a:buNone/>
            </a:pPr>
            <a:r>
              <a:rPr lang="ru-RU" sz="3000" dirty="0" smtClean="0"/>
              <a:t>Пример </a:t>
            </a:r>
            <a:r>
              <a:rPr lang="ru-RU" sz="3000" dirty="0"/>
              <a:t>характера: настойчивый, сдержанный, аккуратный и т.п.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5613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 descr="Картинки по запросу характер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50627"/>
            <a:ext cx="12192000" cy="5575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5855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4726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Психология</a:t>
            </a:r>
            <a:r>
              <a:rPr lang="ru-RU" dirty="0"/>
              <a:t> (греч., </a:t>
            </a:r>
            <a:r>
              <a:rPr lang="ru-RU" dirty="0" err="1"/>
              <a:t>психо</a:t>
            </a:r>
            <a:r>
              <a:rPr lang="ru-RU" dirty="0"/>
              <a:t> – душа, логос – знания), наука о поведении и психических процессах.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300" dirty="0"/>
              <a:t>Психология исследует особенности и закономерности возникновения , формирования и развития </a:t>
            </a:r>
            <a:endParaRPr lang="ru-RU" sz="33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300" b="1" dirty="0" smtClean="0"/>
              <a:t>Психических </a:t>
            </a:r>
            <a:r>
              <a:rPr lang="ru-RU" sz="3300" b="1" dirty="0"/>
              <a:t>процессов: </a:t>
            </a:r>
            <a:endParaRPr lang="ru-RU" sz="3300" b="1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300" dirty="0" smtClean="0"/>
              <a:t>ощущения</a:t>
            </a:r>
            <a:r>
              <a:rPr lang="ru-RU" sz="3300" dirty="0"/>
              <a:t>, </a:t>
            </a:r>
            <a:r>
              <a:rPr lang="ru-RU" sz="3300" dirty="0" smtClean="0"/>
              <a:t>восприятие</a:t>
            </a:r>
            <a:r>
              <a:rPr lang="ru-RU" sz="3300" dirty="0"/>
              <a:t>, </a:t>
            </a:r>
            <a:r>
              <a:rPr lang="ru-RU" sz="3300" dirty="0" smtClean="0"/>
              <a:t>память</a:t>
            </a:r>
            <a:r>
              <a:rPr lang="ru-RU" sz="3300" dirty="0"/>
              <a:t>, </a:t>
            </a:r>
            <a:r>
              <a:rPr lang="ru-RU" sz="3300" dirty="0" smtClean="0"/>
              <a:t>мышление</a:t>
            </a:r>
            <a:r>
              <a:rPr lang="ru-RU" sz="3300" dirty="0"/>
              <a:t>, </a:t>
            </a:r>
            <a:r>
              <a:rPr lang="ru-RU" sz="3300" dirty="0" smtClean="0"/>
              <a:t>воображение.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300" b="1" dirty="0" smtClean="0"/>
              <a:t>Психических </a:t>
            </a:r>
            <a:r>
              <a:rPr lang="ru-RU" sz="3300" b="1" dirty="0"/>
              <a:t>состояний: </a:t>
            </a:r>
            <a:endParaRPr lang="ru-RU" sz="3300" b="1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300" dirty="0" smtClean="0"/>
              <a:t>напряженность</a:t>
            </a:r>
            <a:r>
              <a:rPr lang="ru-RU" sz="3300" dirty="0"/>
              <a:t>, </a:t>
            </a:r>
            <a:r>
              <a:rPr lang="ru-RU" sz="3300" dirty="0" smtClean="0"/>
              <a:t>мотивация</a:t>
            </a:r>
            <a:r>
              <a:rPr lang="ru-RU" sz="3300" dirty="0"/>
              <a:t>, </a:t>
            </a:r>
            <a:r>
              <a:rPr lang="ru-RU" sz="3300" dirty="0" smtClean="0"/>
              <a:t>тревожность</a:t>
            </a:r>
            <a:r>
              <a:rPr lang="ru-RU" sz="3300" dirty="0"/>
              <a:t>, </a:t>
            </a:r>
            <a:r>
              <a:rPr lang="ru-RU" sz="3300" dirty="0" smtClean="0"/>
              <a:t>эмоции</a:t>
            </a:r>
            <a:r>
              <a:rPr lang="ru-RU" sz="3300" dirty="0"/>
              <a:t>, </a:t>
            </a:r>
            <a:r>
              <a:rPr lang="ru-RU" sz="3300" dirty="0" smtClean="0"/>
              <a:t>чувства.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300" b="1" dirty="0" smtClean="0"/>
              <a:t>Психических свойств: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300" dirty="0" smtClean="0"/>
              <a:t>направленность</a:t>
            </a:r>
            <a:r>
              <a:rPr lang="ru-RU" sz="3300" dirty="0"/>
              <a:t>, способности, задатки, характер, темперамент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57136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СПОРТИВНЫЙ ПСИХОЛОГ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3000" dirty="0" smtClean="0"/>
              <a:t>Помогает</a:t>
            </a:r>
            <a:r>
              <a:rPr lang="ru-RU" sz="3000" dirty="0"/>
              <a:t>:</a:t>
            </a:r>
          </a:p>
          <a:p>
            <a:pPr lvl="0"/>
            <a:r>
              <a:rPr lang="ru-RU" sz="3000" dirty="0"/>
              <a:t>Развивать память, внимание, мышление</a:t>
            </a:r>
          </a:p>
          <a:p>
            <a:pPr lvl="0"/>
            <a:r>
              <a:rPr lang="ru-RU" sz="3000" dirty="0"/>
              <a:t>Управлять эмоциональными состояниями</a:t>
            </a:r>
          </a:p>
          <a:p>
            <a:pPr lvl="0"/>
            <a:r>
              <a:rPr lang="ru-RU" sz="3000" dirty="0"/>
              <a:t>Мотивировать себя на победу</a:t>
            </a:r>
          </a:p>
          <a:p>
            <a:pPr lvl="0"/>
            <a:r>
              <a:rPr lang="ru-RU" sz="3000" dirty="0"/>
              <a:t>Укреплять необходимые черты характера</a:t>
            </a:r>
          </a:p>
          <a:p>
            <a:pPr lvl="0"/>
            <a:r>
              <a:rPr lang="ru-RU" sz="3000" dirty="0"/>
              <a:t>Развивать характер, интуицию и другие </a:t>
            </a:r>
            <a:r>
              <a:rPr lang="ru-RU" sz="3000" dirty="0" smtClean="0"/>
              <a:t>специфические способности</a:t>
            </a:r>
            <a:endParaRPr lang="ru-RU" sz="30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8576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виды совместной </a:t>
            </a:r>
            <a:r>
              <a:rPr lang="ru-RU" dirty="0" smtClean="0"/>
              <a:t>работы с психологом: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4553" y="2066001"/>
            <a:ext cx="10515600" cy="47919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000" smtClean="0"/>
              <a:t>1</a:t>
            </a:r>
            <a:r>
              <a:rPr lang="ru-RU" sz="3000" dirty="0" smtClean="0"/>
              <a:t>. </a:t>
            </a:r>
            <a:r>
              <a:rPr lang="ru-RU" sz="3000" b="1" dirty="0" smtClean="0"/>
              <a:t>Функциональная </a:t>
            </a:r>
            <a:r>
              <a:rPr lang="ru-RU" sz="3000" b="1" dirty="0" smtClean="0"/>
              <a:t>диагностика</a:t>
            </a:r>
          </a:p>
          <a:p>
            <a:pPr marL="0" indent="0">
              <a:buNone/>
            </a:pPr>
            <a:r>
              <a:rPr lang="ru-RU" sz="3000" dirty="0"/>
              <a:t>	</a:t>
            </a:r>
            <a:r>
              <a:rPr lang="ru-RU" sz="3000" dirty="0" smtClean="0"/>
              <a:t>Цель: определение личностных особенностей функциональной деятельности;</a:t>
            </a:r>
          </a:p>
          <a:p>
            <a:pPr marL="0" indent="0">
              <a:buNone/>
            </a:pPr>
            <a:r>
              <a:rPr lang="ru-RU" sz="3000" dirty="0" smtClean="0"/>
              <a:t>2. </a:t>
            </a:r>
            <a:r>
              <a:rPr lang="ru-RU" sz="3000" b="1" dirty="0" smtClean="0"/>
              <a:t>Групповая работа </a:t>
            </a:r>
          </a:p>
          <a:p>
            <a:pPr marL="0" indent="0">
              <a:buNone/>
            </a:pPr>
            <a:r>
              <a:rPr lang="ru-RU" sz="3000" dirty="0"/>
              <a:t>	</a:t>
            </a:r>
            <a:r>
              <a:rPr lang="ru-RU" sz="3000" dirty="0" smtClean="0"/>
              <a:t>Цель: формирование команды. Групповая проработка навыков эффективного обучения;</a:t>
            </a:r>
          </a:p>
          <a:p>
            <a:pPr marL="0" indent="0">
              <a:buNone/>
            </a:pPr>
            <a:r>
              <a:rPr lang="ru-RU" sz="3000" dirty="0" smtClean="0"/>
              <a:t>3. Индивидуальная </a:t>
            </a:r>
            <a:r>
              <a:rPr lang="ru-RU" sz="3000" dirty="0" smtClean="0"/>
              <a:t>работа с конкурсантами</a:t>
            </a:r>
          </a:p>
          <a:p>
            <a:pPr marL="0" indent="0">
              <a:buNone/>
            </a:pPr>
            <a:r>
              <a:rPr lang="ru-RU" sz="3000" dirty="0"/>
              <a:t>	</a:t>
            </a:r>
            <a:r>
              <a:rPr lang="ru-RU" sz="3000" dirty="0" smtClean="0"/>
              <a:t>Цель: проработка индивидуальных личностных барьеров </a:t>
            </a:r>
          </a:p>
        </p:txBody>
      </p:sp>
    </p:spTree>
    <p:extLst>
      <p:ext uri="{BB962C8B-B14F-4D97-AF65-F5344CB8AC3E}">
        <p14:creationId xmlns:p14="http://schemas.microsoft.com/office/powerpoint/2010/main" val="2625996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838200" y="74726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Психология</a:t>
            </a:r>
            <a:r>
              <a:rPr lang="ru-RU" dirty="0"/>
              <a:t> (греч., </a:t>
            </a:r>
            <a:r>
              <a:rPr lang="ru-RU" dirty="0" err="1"/>
              <a:t>психо</a:t>
            </a:r>
            <a:r>
              <a:rPr lang="ru-RU" dirty="0"/>
              <a:t> – душа, логос – знания), наука о поведении и психических процессах.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784143"/>
            <a:ext cx="10515600" cy="3392820"/>
          </a:xfrm>
        </p:spPr>
        <p:txBody>
          <a:bodyPr/>
          <a:lstStyle/>
          <a:p>
            <a:pPr marL="0" indent="0">
              <a:buNone/>
            </a:pPr>
            <a:r>
              <a:rPr lang="ru-RU" sz="3300" dirty="0"/>
              <a:t>Спортивный психолог – специалист с психологическим образованием, </a:t>
            </a:r>
            <a:endParaRPr lang="ru-RU" sz="3300" dirty="0" smtClean="0"/>
          </a:p>
          <a:p>
            <a:pPr marL="0" indent="0">
              <a:buNone/>
            </a:pPr>
            <a:r>
              <a:rPr lang="ru-RU" sz="3300" dirty="0" smtClean="0"/>
              <a:t>который </a:t>
            </a:r>
            <a:r>
              <a:rPr lang="ru-RU" sz="3300" dirty="0"/>
              <a:t>владеет, методами оценки психических явлений, формированием и управлением психическими механизмами в соревновательной деятельности.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2050" name="Picture 2" descr="Картинки по запросу спортивный психолог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6137" y="1410044"/>
            <a:ext cx="2665863" cy="2552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7480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1. </a:t>
            </a:r>
            <a:r>
              <a:rPr lang="ru-RU" b="1" dirty="0"/>
              <a:t>Психические </a:t>
            </a:r>
            <a:r>
              <a:rPr lang="ru-RU" b="1" dirty="0" smtClean="0"/>
              <a:t>процесс </a:t>
            </a:r>
            <a:br>
              <a:rPr lang="ru-RU" b="1" dirty="0" smtClean="0"/>
            </a:br>
            <a:r>
              <a:rPr lang="ru-RU" sz="3300" dirty="0" smtClean="0"/>
              <a:t>(</a:t>
            </a:r>
            <a:r>
              <a:rPr lang="ru-RU" sz="3300" b="1" dirty="0"/>
              <a:t>ощущение</a:t>
            </a:r>
            <a:r>
              <a:rPr lang="ru-RU" sz="3300" dirty="0"/>
              <a:t>, восприятие, память,, мышление, воображение)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000" dirty="0"/>
              <a:t>ОЩУЩЕНИЕ (чувственный опыт) </a:t>
            </a:r>
            <a:endParaRPr lang="ru-RU" sz="3000" dirty="0" smtClean="0"/>
          </a:p>
          <a:p>
            <a:pPr marL="0" indent="0">
              <a:buNone/>
            </a:pPr>
            <a:r>
              <a:rPr lang="ru-RU" sz="3000" dirty="0" smtClean="0"/>
              <a:t>– </a:t>
            </a:r>
            <a:r>
              <a:rPr lang="ru-RU" sz="3000" dirty="0"/>
              <a:t>это восприятие внешней среды органами чувств: </a:t>
            </a:r>
            <a:r>
              <a:rPr lang="ru-RU" sz="3000" dirty="0" smtClean="0"/>
              <a:t>зрение, слух</a:t>
            </a:r>
            <a:r>
              <a:rPr lang="ru-RU" sz="3000" dirty="0"/>
              <a:t>, обоняние, вкус, тактильные ощущения, после чего идет восприятие и анализ (мышление). </a:t>
            </a:r>
            <a:endParaRPr lang="ru-RU" sz="3000" dirty="0" smtClean="0"/>
          </a:p>
          <a:p>
            <a:pPr marL="0" indent="0">
              <a:buNone/>
            </a:pPr>
            <a:r>
              <a:rPr lang="ru-RU" sz="3000" dirty="0" smtClean="0"/>
              <a:t>Без </a:t>
            </a:r>
            <a:r>
              <a:rPr lang="ru-RU" sz="3000" dirty="0"/>
              <a:t>ощущений человек не может выжить.  (картинка) (</a:t>
            </a:r>
            <a:r>
              <a:rPr lang="ru-RU" sz="3000" dirty="0" err="1"/>
              <a:t>спорт.псих</a:t>
            </a:r>
            <a:r>
              <a:rPr lang="ru-RU" sz="3000" dirty="0"/>
              <a:t>. улучшает ощущения).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3420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Картинки по запросу ощущен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012" y="0"/>
            <a:ext cx="1079770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3466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1. </a:t>
            </a:r>
            <a:r>
              <a:rPr lang="ru-RU" b="1" dirty="0"/>
              <a:t>Психические </a:t>
            </a:r>
            <a:r>
              <a:rPr lang="ru-RU" b="1" dirty="0" smtClean="0"/>
              <a:t>процесс </a:t>
            </a:r>
            <a:br>
              <a:rPr lang="ru-RU" b="1" dirty="0" smtClean="0"/>
            </a:br>
            <a:r>
              <a:rPr lang="ru-RU" sz="3300" dirty="0" smtClean="0"/>
              <a:t>(</a:t>
            </a:r>
            <a:r>
              <a:rPr lang="ru-RU" sz="3300" dirty="0"/>
              <a:t>ощущение, </a:t>
            </a:r>
            <a:r>
              <a:rPr lang="ru-RU" sz="3300" b="1" dirty="0"/>
              <a:t>восприятие</a:t>
            </a:r>
            <a:r>
              <a:rPr lang="ru-RU" sz="3300" dirty="0"/>
              <a:t>, память,, мышление, воображение)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83641"/>
            <a:ext cx="10515600" cy="3993321"/>
          </a:xfrm>
        </p:spPr>
        <p:txBody>
          <a:bodyPr/>
          <a:lstStyle/>
          <a:p>
            <a:pPr marL="0" indent="0">
              <a:buNone/>
            </a:pPr>
            <a:r>
              <a:rPr lang="ru-RU" sz="3300" dirty="0"/>
              <a:t>ВОСПРИЯТИЕ – это познавательный процесс, формирующий субъективную картину мира. </a:t>
            </a:r>
            <a:endParaRPr lang="ru-RU" sz="3300" dirty="0" smtClean="0"/>
          </a:p>
          <a:p>
            <a:pPr marL="0" indent="0">
              <a:buNone/>
            </a:pPr>
            <a:r>
              <a:rPr lang="ru-RU" sz="3300" dirty="0" smtClean="0"/>
              <a:t>Восприятие </a:t>
            </a:r>
            <a:r>
              <a:rPr lang="ru-RU" sz="3300" dirty="0"/>
              <a:t>включает обнаружение объекта, различение отдельных признаков выделение основных элементов, важных для достижения победы. (спорт. Псих. – улучшает восприятие).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1594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Картинки по запросу восприят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975" y="609600"/>
            <a:ext cx="12229975" cy="5654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2130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04629" y="186520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1. </a:t>
            </a:r>
            <a:r>
              <a:rPr lang="ru-RU" b="1" dirty="0"/>
              <a:t>Психические </a:t>
            </a:r>
            <a:r>
              <a:rPr lang="ru-RU" b="1" dirty="0" smtClean="0"/>
              <a:t>процесс </a:t>
            </a:r>
            <a:br>
              <a:rPr lang="ru-RU" b="1" dirty="0" smtClean="0"/>
            </a:br>
            <a:r>
              <a:rPr lang="ru-RU" sz="3300" dirty="0" smtClean="0"/>
              <a:t>(</a:t>
            </a:r>
            <a:r>
              <a:rPr lang="ru-RU" sz="3300" dirty="0"/>
              <a:t>ощущение, восприятие, </a:t>
            </a:r>
            <a:r>
              <a:rPr lang="ru-RU" sz="3300" b="1" dirty="0"/>
              <a:t>память</a:t>
            </a:r>
            <a:r>
              <a:rPr lang="ru-RU" sz="3300" dirty="0" smtClean="0"/>
              <a:t>, </a:t>
            </a:r>
            <a:r>
              <a:rPr lang="ru-RU" sz="3300" dirty="0"/>
              <a:t>мышление, воображение)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3734" y="1690688"/>
            <a:ext cx="10515600" cy="38568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dirty="0"/>
              <a:t>ПАМЯТЬ – это способность сохранять, накапливать и </a:t>
            </a:r>
            <a:r>
              <a:rPr lang="ru-RU" sz="3000" dirty="0" smtClean="0"/>
              <a:t>воспроизводить </a:t>
            </a:r>
            <a:r>
              <a:rPr lang="ru-RU" sz="3000" dirty="0"/>
              <a:t>информацию о событиях внешнего мира и реакциях организма и многократно использовать для последующей деятельности. (</a:t>
            </a:r>
            <a:r>
              <a:rPr lang="ru-RU" sz="3000" dirty="0" err="1"/>
              <a:t>сп.псих</a:t>
            </a:r>
            <a:r>
              <a:rPr lang="ru-RU" sz="3000" dirty="0"/>
              <a:t> - </a:t>
            </a:r>
            <a:r>
              <a:rPr lang="ru-RU" sz="3000" dirty="0" err="1"/>
              <a:t>улу</a:t>
            </a:r>
            <a:r>
              <a:rPr lang="ru-RU" sz="3000" dirty="0"/>
              <a:t>–</a:t>
            </a:r>
            <a:r>
              <a:rPr lang="ru-RU" sz="3000" dirty="0" err="1"/>
              <a:t>шает</a:t>
            </a:r>
            <a:r>
              <a:rPr lang="ru-RU" sz="3000" dirty="0"/>
              <a:t> память). </a:t>
            </a:r>
            <a:br>
              <a:rPr lang="ru-RU" sz="3000" dirty="0"/>
            </a:br>
            <a:endParaRPr lang="ru-RU" sz="3000" dirty="0" smtClean="0"/>
          </a:p>
          <a:p>
            <a:pPr marL="0" indent="0">
              <a:buNone/>
            </a:pPr>
            <a:r>
              <a:rPr lang="ru-RU" sz="3000" dirty="0"/>
              <a:t>Существуют различные типологии памяти: </a:t>
            </a:r>
            <a:br>
              <a:rPr lang="ru-RU" sz="3000" dirty="0"/>
            </a:br>
            <a:r>
              <a:rPr lang="ru-RU" sz="3000" dirty="0"/>
              <a:t>- По сенсорной модальности – зрительная (визуальная), моторная (кинестетическая), звуковая (аудиальная), вкусовая, болевая память;</a:t>
            </a:r>
            <a:br>
              <a:rPr lang="ru-RU" sz="3000" dirty="0"/>
            </a:br>
            <a:r>
              <a:rPr lang="ru-RU" sz="3000" dirty="0"/>
              <a:t>- По содержанию – образная память, моторная память, эмоциональная память. </a:t>
            </a:r>
          </a:p>
        </p:txBody>
      </p:sp>
    </p:spTree>
    <p:extLst>
      <p:ext uri="{BB962C8B-B14F-4D97-AF65-F5344CB8AC3E}">
        <p14:creationId xmlns:p14="http://schemas.microsoft.com/office/powerpoint/2010/main" val="312012560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73</TotalTime>
  <Words>881</Words>
  <Application>Microsoft Office PowerPoint</Application>
  <PresentationFormat>Широкоэкранный</PresentationFormat>
  <Paragraphs>107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5" baseType="lpstr">
      <vt:lpstr>Arial</vt:lpstr>
      <vt:lpstr>Trebuchet MS</vt:lpstr>
      <vt:lpstr>Wingdings 3</vt:lpstr>
      <vt:lpstr>Грань</vt:lpstr>
      <vt:lpstr>СПОРТИВНЫЙ ПСИХОЛОГ</vt:lpstr>
      <vt:lpstr>СПОРТИВНЫЙ ПСИХОЛОГ</vt:lpstr>
      <vt:lpstr>Психология (греч., психо – душа, логос – знания), наука о поведении и психических процессах.  </vt:lpstr>
      <vt:lpstr>Психология (греч., психо – душа, логос – знания), наука о поведении и психических процессах.  </vt:lpstr>
      <vt:lpstr>1. Психические процесс  (ощущение, восприятие, память,, мышление, воображение)</vt:lpstr>
      <vt:lpstr>Презентация PowerPoint</vt:lpstr>
      <vt:lpstr>1. Психические процесс  (ощущение, восприятие, память,, мышление, воображение)</vt:lpstr>
      <vt:lpstr>Презентация PowerPoint</vt:lpstr>
      <vt:lpstr>1. Психические процесс  (ощущение, восприятие, память, мышление, воображение)</vt:lpstr>
      <vt:lpstr>Презентация PowerPoint</vt:lpstr>
      <vt:lpstr>1. Психические процесс  (ощущение, восприятие, память, мышление, воображение)</vt:lpstr>
      <vt:lpstr>1. Психические процесс  (ощущение, восприятие, память, мышление, воображение)</vt:lpstr>
      <vt:lpstr>1. Психические процесс  (ощущение, восприятие, память, мышление, воображение)</vt:lpstr>
      <vt:lpstr>Презентация PowerPoint</vt:lpstr>
      <vt:lpstr>1. Психические процесс  (ощущение, восприятие, память, мышление, воображение)</vt:lpstr>
      <vt:lpstr>1. Психические процесс  (ощущение, восприятие, память, мышление, воображение)</vt:lpstr>
      <vt:lpstr>1. Психические процесс  (ощущение, восприятие, память, мышление, воображение)</vt:lpstr>
      <vt:lpstr>Презентация PowerPoint</vt:lpstr>
      <vt:lpstr>2.  ПСИХИЧЕСКИЕ СОСТОЯНИЯ  (напряженность, мотивация, тревожность, эмоции чувства) </vt:lpstr>
      <vt:lpstr>Презентация PowerPoint</vt:lpstr>
      <vt:lpstr>2.  ПСИХИЧЕСКИЕ СОСТОЯНИЯ  (напряженность, мотивация, тревожность, эмоции чувства) </vt:lpstr>
      <vt:lpstr>Презентация PowerPoint</vt:lpstr>
      <vt:lpstr>2.  ПСИХИЧЕСКИЕ СОСТОЯНИЯ  (напряженность, мотивация, тревожность, эмоции, чувства) </vt:lpstr>
      <vt:lpstr>Презентация PowerPoint</vt:lpstr>
      <vt:lpstr>3. ПСИХИЧЕСКИЕ СВОЙСТВА (способности, характер)</vt:lpstr>
      <vt:lpstr>3. ПСИХИЧЕСКИЕ СВОЙСТВА (способности, характер)</vt:lpstr>
      <vt:lpstr>Презентация PowerPoint</vt:lpstr>
      <vt:lpstr>3. ПСИХИЧЕСКИЕ СВОЙСТВА (способности, характер)</vt:lpstr>
      <vt:lpstr>Презентация PowerPoint</vt:lpstr>
      <vt:lpstr>СПОРТИВНЫЙ ПСИХОЛОГ </vt:lpstr>
      <vt:lpstr>Основные виды совместной работы с психологом: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СПОРТИВНЫЙ ПСИХОЛОГ</dc:title>
  <dc:creator>029а</dc:creator>
  <cp:lastModifiedBy>029а</cp:lastModifiedBy>
  <cp:revision>17</cp:revision>
  <dcterms:created xsi:type="dcterms:W3CDTF">2017-10-28T04:22:05Z</dcterms:created>
  <dcterms:modified xsi:type="dcterms:W3CDTF">2017-10-28T05:44:50Z</dcterms:modified>
</cp:coreProperties>
</file>