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57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Пластик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Лист1!$A$2:$A$12</c:f>
              <c:numCache>
                <c:formatCode>mmm\-yy</c:formatCode>
                <c:ptCount val="11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42979</c:v>
                </c:pt>
                <c:pt idx="6">
                  <c:v>43009</c:v>
                </c:pt>
                <c:pt idx="7">
                  <c:v>43040</c:v>
                </c:pt>
                <c:pt idx="8">
                  <c:v>43070</c:v>
                </c:pt>
                <c:pt idx="9">
                  <c:v>43101</c:v>
                </c:pt>
                <c:pt idx="10">
                  <c:v>43132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50</c:v>
                </c:pt>
                <c:pt idx="1">
                  <c:v>55</c:v>
                </c:pt>
                <c:pt idx="2">
                  <c:v>60</c:v>
                </c:pt>
                <c:pt idx="3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D9-416C-A2F8-5FD8F924C1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Бумага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numRef>
              <c:f>Лист1!$A$2:$A$12</c:f>
              <c:numCache>
                <c:formatCode>mmm\-yy</c:formatCode>
                <c:ptCount val="11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42979</c:v>
                </c:pt>
                <c:pt idx="6">
                  <c:v>43009</c:v>
                </c:pt>
                <c:pt idx="7">
                  <c:v>43040</c:v>
                </c:pt>
                <c:pt idx="8">
                  <c:v>43070</c:v>
                </c:pt>
                <c:pt idx="9">
                  <c:v>43101</c:v>
                </c:pt>
                <c:pt idx="10">
                  <c:v>43132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61</c:v>
                </c:pt>
                <c:pt idx="1">
                  <c:v>79</c:v>
                </c:pt>
                <c:pt idx="2">
                  <c:v>84</c:v>
                </c:pt>
                <c:pt idx="3">
                  <c:v>91</c:v>
                </c:pt>
                <c:pt idx="4">
                  <c:v>85</c:v>
                </c:pt>
                <c:pt idx="5">
                  <c:v>87</c:v>
                </c:pt>
                <c:pt idx="6">
                  <c:v>97</c:v>
                </c:pt>
                <c:pt idx="7">
                  <c:v>104</c:v>
                </c:pt>
                <c:pt idx="8">
                  <c:v>95</c:v>
                </c:pt>
                <c:pt idx="9">
                  <c:v>84</c:v>
                </c:pt>
                <c:pt idx="10">
                  <c:v>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D9-416C-A2F8-5FD8F924C19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Батарейки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numRef>
              <c:f>Лист1!$A$2:$A$12</c:f>
              <c:numCache>
                <c:formatCode>mmm\-yy</c:formatCode>
                <c:ptCount val="11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42979</c:v>
                </c:pt>
                <c:pt idx="6">
                  <c:v>43009</c:v>
                </c:pt>
                <c:pt idx="7">
                  <c:v>43040</c:v>
                </c:pt>
                <c:pt idx="8">
                  <c:v>43070</c:v>
                </c:pt>
                <c:pt idx="9">
                  <c:v>43101</c:v>
                </c:pt>
                <c:pt idx="10">
                  <c:v>43132</c:v>
                </c:pt>
              </c:numCache>
            </c:num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50</c:v>
                </c:pt>
                <c:pt idx="1">
                  <c:v>58</c:v>
                </c:pt>
                <c:pt idx="2">
                  <c:v>50</c:v>
                </c:pt>
                <c:pt idx="3">
                  <c:v>57</c:v>
                </c:pt>
                <c:pt idx="4">
                  <c:v>70</c:v>
                </c:pt>
                <c:pt idx="5">
                  <c:v>80</c:v>
                </c:pt>
                <c:pt idx="6">
                  <c:v>60</c:v>
                </c:pt>
                <c:pt idx="7">
                  <c:v>80</c:v>
                </c:pt>
                <c:pt idx="8">
                  <c:v>90</c:v>
                </c:pt>
                <c:pt idx="9">
                  <c:v>80</c:v>
                </c:pt>
                <c:pt idx="10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D9-416C-A2F8-5FD8F924C1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1074799"/>
        <c:axId val="1891076047"/>
      </c:lineChart>
      <c:dateAx>
        <c:axId val="1891074799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1076047"/>
        <c:crosses val="autoZero"/>
        <c:auto val="1"/>
        <c:lblOffset val="100"/>
        <c:baseTimeUnit val="months"/>
      </c:dateAx>
      <c:valAx>
        <c:axId val="1891076047"/>
        <c:scaling>
          <c:orientation val="minMax"/>
          <c:max val="110"/>
          <c:min val="5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10747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Лист1!$A$2:$A$12</c:f>
              <c:numCache>
                <c:formatCode>mmm\-yy</c:formatCode>
                <c:ptCount val="11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42979</c:v>
                </c:pt>
                <c:pt idx="6">
                  <c:v>43009</c:v>
                </c:pt>
                <c:pt idx="7">
                  <c:v>43040</c:v>
                </c:pt>
                <c:pt idx="8">
                  <c:v>43070</c:v>
                </c:pt>
                <c:pt idx="9">
                  <c:v>43101</c:v>
                </c:pt>
                <c:pt idx="10">
                  <c:v>43132</c:v>
                </c:pt>
              </c:numCache>
            </c:num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45</c:v>
                </c:pt>
                <c:pt idx="1">
                  <c:v>45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90</c:v>
                </c:pt>
                <c:pt idx="10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DC-4F15-8D27-6B0C1DBAB2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6433935"/>
        <c:axId val="2006419375"/>
      </c:lineChart>
      <c:dateAx>
        <c:axId val="2006433935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6419375"/>
        <c:crosses val="autoZero"/>
        <c:auto val="1"/>
        <c:lblOffset val="100"/>
        <c:baseTimeUnit val="months"/>
      </c:dateAx>
      <c:valAx>
        <c:axId val="2006419375"/>
        <c:scaling>
          <c:orientation val="minMax"/>
          <c:max val="10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6433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607597304518499E-2"/>
          <c:y val="3.9100209535798208E-2"/>
          <c:w val="0.93053113940024512"/>
          <c:h val="0.7853441908241716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Лист1!$A$2:$A$12</c:f>
              <c:numCache>
                <c:formatCode>mmm\-yy</c:formatCode>
                <c:ptCount val="11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42979</c:v>
                </c:pt>
                <c:pt idx="6">
                  <c:v>43009</c:v>
                </c:pt>
                <c:pt idx="7">
                  <c:v>43040</c:v>
                </c:pt>
                <c:pt idx="8">
                  <c:v>43070</c:v>
                </c:pt>
                <c:pt idx="9">
                  <c:v>43101</c:v>
                </c:pt>
                <c:pt idx="10">
                  <c:v>43132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45</c:v>
                </c:pt>
                <c:pt idx="1">
                  <c:v>45</c:v>
                </c:pt>
                <c:pt idx="2">
                  <c:v>50</c:v>
                </c:pt>
                <c:pt idx="3">
                  <c:v>55</c:v>
                </c:pt>
                <c:pt idx="4">
                  <c:v>55</c:v>
                </c:pt>
                <c:pt idx="5">
                  <c:v>60</c:v>
                </c:pt>
                <c:pt idx="6">
                  <c:v>65</c:v>
                </c:pt>
                <c:pt idx="7">
                  <c:v>70</c:v>
                </c:pt>
                <c:pt idx="8">
                  <c:v>70</c:v>
                </c:pt>
                <c:pt idx="9">
                  <c:v>80</c:v>
                </c:pt>
                <c:pt idx="10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49-463C-8CCE-1BE2766CAB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6434351"/>
        <c:axId val="2006421871"/>
      </c:lineChart>
      <c:dateAx>
        <c:axId val="2006434351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6421871"/>
        <c:crosses val="autoZero"/>
        <c:auto val="1"/>
        <c:lblOffset val="100"/>
        <c:baseTimeUnit val="months"/>
      </c:dateAx>
      <c:valAx>
        <c:axId val="2006421871"/>
        <c:scaling>
          <c:orientation val="minMax"/>
          <c:max val="10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6434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5EEC5-12E0-4F97-950D-17DF02288B92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A7ADB764-4ED7-4914-81D3-A93F28723551}">
      <dgm:prSet phldrT="[Текст]"/>
      <dgm:spPr/>
      <dgm:t>
        <a:bodyPr/>
        <a:lstStyle/>
        <a:p>
          <a:r>
            <a:rPr lang="ru-RU" dirty="0" smtClean="0"/>
            <a:t>Организовать акцию в школах</a:t>
          </a:r>
          <a:endParaRPr lang="ru-RU" dirty="0"/>
        </a:p>
      </dgm:t>
    </dgm:pt>
    <dgm:pt modelId="{C83407F4-23E1-4E66-9710-AD7D300B8BF7}" type="parTrans" cxnId="{36B020F1-F660-4995-ADF4-5774D3633C68}">
      <dgm:prSet/>
      <dgm:spPr/>
      <dgm:t>
        <a:bodyPr/>
        <a:lstStyle/>
        <a:p>
          <a:endParaRPr lang="ru-RU"/>
        </a:p>
      </dgm:t>
    </dgm:pt>
    <dgm:pt modelId="{3DB71A1E-EE5E-44DD-8C99-C7CF765AC482}" type="sibTrans" cxnId="{36B020F1-F660-4995-ADF4-5774D3633C68}">
      <dgm:prSet/>
      <dgm:spPr/>
      <dgm:t>
        <a:bodyPr/>
        <a:lstStyle/>
        <a:p>
          <a:endParaRPr lang="ru-RU"/>
        </a:p>
      </dgm:t>
    </dgm:pt>
    <dgm:pt modelId="{86F5E158-88B9-42DB-8994-724DE82CB953}">
      <dgm:prSet phldrT="[Текст]"/>
      <dgm:spPr/>
      <dgm:t>
        <a:bodyPr/>
        <a:lstStyle/>
        <a:p>
          <a:r>
            <a:rPr lang="ru-RU" dirty="0" smtClean="0"/>
            <a:t>Соревнования между образовательными организациями  </a:t>
          </a:r>
          <a:endParaRPr lang="ru-RU" dirty="0"/>
        </a:p>
      </dgm:t>
    </dgm:pt>
    <dgm:pt modelId="{E04798B1-0E15-484F-B00E-59A0002BF5B8}" type="parTrans" cxnId="{1F80A6B9-68BD-457C-9298-A411A668C7C0}">
      <dgm:prSet/>
      <dgm:spPr/>
      <dgm:t>
        <a:bodyPr/>
        <a:lstStyle/>
        <a:p>
          <a:endParaRPr lang="ru-RU"/>
        </a:p>
      </dgm:t>
    </dgm:pt>
    <dgm:pt modelId="{5C11CA23-7FF4-4584-AE66-4B5BEA523DB0}" type="sibTrans" cxnId="{1F80A6B9-68BD-457C-9298-A411A668C7C0}">
      <dgm:prSet/>
      <dgm:spPr/>
      <dgm:t>
        <a:bodyPr/>
        <a:lstStyle/>
        <a:p>
          <a:endParaRPr lang="ru-RU"/>
        </a:p>
      </dgm:t>
    </dgm:pt>
    <dgm:pt modelId="{C174EF65-C3E7-4314-8480-F039DE9E2A84}" type="pres">
      <dgm:prSet presAssocID="{7D95EEC5-12E0-4F97-950D-17DF02288B92}" presName="linearFlow" presStyleCnt="0">
        <dgm:presLayoutVars>
          <dgm:dir/>
          <dgm:resizeHandles val="exact"/>
        </dgm:presLayoutVars>
      </dgm:prSet>
      <dgm:spPr/>
    </dgm:pt>
    <dgm:pt modelId="{77A94DA0-13CA-4F45-9F37-6FDFE16CD725}" type="pres">
      <dgm:prSet presAssocID="{A7ADB764-4ED7-4914-81D3-A93F28723551}" presName="composite" presStyleCnt="0"/>
      <dgm:spPr/>
    </dgm:pt>
    <dgm:pt modelId="{1FD6A4F8-FBF3-45B6-B601-DA9D94484103}" type="pres">
      <dgm:prSet presAssocID="{A7ADB764-4ED7-4914-81D3-A93F28723551}" presName="imgShp" presStyleLbl="fgImgPlace1" presStyleIdx="0" presStyleCnt="2"/>
      <dgm:spPr/>
    </dgm:pt>
    <dgm:pt modelId="{01697C14-B93B-4998-94E0-26958D21CB55}" type="pres">
      <dgm:prSet presAssocID="{A7ADB764-4ED7-4914-81D3-A93F28723551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0AA0AC-3CE9-4E26-B646-BE3654C34C88}" type="pres">
      <dgm:prSet presAssocID="{3DB71A1E-EE5E-44DD-8C99-C7CF765AC482}" presName="spacing" presStyleCnt="0"/>
      <dgm:spPr/>
    </dgm:pt>
    <dgm:pt modelId="{6D4478BB-5911-4B8B-88F0-BD1192D8B5ED}" type="pres">
      <dgm:prSet presAssocID="{86F5E158-88B9-42DB-8994-724DE82CB953}" presName="composite" presStyleCnt="0"/>
      <dgm:spPr/>
    </dgm:pt>
    <dgm:pt modelId="{326D5ADC-DBC4-4E95-B04B-198BA705DB94}" type="pres">
      <dgm:prSet presAssocID="{86F5E158-88B9-42DB-8994-724DE82CB953}" presName="imgShp" presStyleLbl="fgImgPlace1" presStyleIdx="1" presStyleCnt="2"/>
      <dgm:spPr/>
    </dgm:pt>
    <dgm:pt modelId="{6E3977A9-1731-43AE-9539-AE8F2EC4DA75}" type="pres">
      <dgm:prSet presAssocID="{86F5E158-88B9-42DB-8994-724DE82CB953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FB32AB-7101-4697-B37D-9DBFB42FD0B4}" type="presOf" srcId="{86F5E158-88B9-42DB-8994-724DE82CB953}" destId="{6E3977A9-1731-43AE-9539-AE8F2EC4DA75}" srcOrd="0" destOrd="0" presId="urn:microsoft.com/office/officeart/2005/8/layout/vList3"/>
    <dgm:cxn modelId="{1F80A6B9-68BD-457C-9298-A411A668C7C0}" srcId="{7D95EEC5-12E0-4F97-950D-17DF02288B92}" destId="{86F5E158-88B9-42DB-8994-724DE82CB953}" srcOrd="1" destOrd="0" parTransId="{E04798B1-0E15-484F-B00E-59A0002BF5B8}" sibTransId="{5C11CA23-7FF4-4584-AE66-4B5BEA523DB0}"/>
    <dgm:cxn modelId="{AC65F955-C5A9-4784-B909-889077B47C7C}" type="presOf" srcId="{7D95EEC5-12E0-4F97-950D-17DF02288B92}" destId="{C174EF65-C3E7-4314-8480-F039DE9E2A84}" srcOrd="0" destOrd="0" presId="urn:microsoft.com/office/officeart/2005/8/layout/vList3"/>
    <dgm:cxn modelId="{36B020F1-F660-4995-ADF4-5774D3633C68}" srcId="{7D95EEC5-12E0-4F97-950D-17DF02288B92}" destId="{A7ADB764-4ED7-4914-81D3-A93F28723551}" srcOrd="0" destOrd="0" parTransId="{C83407F4-23E1-4E66-9710-AD7D300B8BF7}" sibTransId="{3DB71A1E-EE5E-44DD-8C99-C7CF765AC482}"/>
    <dgm:cxn modelId="{A041D579-C6B5-4688-8126-84AFC4D199C3}" type="presOf" srcId="{A7ADB764-4ED7-4914-81D3-A93F28723551}" destId="{01697C14-B93B-4998-94E0-26958D21CB55}" srcOrd="0" destOrd="0" presId="urn:microsoft.com/office/officeart/2005/8/layout/vList3"/>
    <dgm:cxn modelId="{27CAC152-4EB6-47CE-A655-3F502E5F2D75}" type="presParOf" srcId="{C174EF65-C3E7-4314-8480-F039DE9E2A84}" destId="{77A94DA0-13CA-4F45-9F37-6FDFE16CD725}" srcOrd="0" destOrd="0" presId="urn:microsoft.com/office/officeart/2005/8/layout/vList3"/>
    <dgm:cxn modelId="{E4314040-C200-4299-8D12-24169CF55596}" type="presParOf" srcId="{77A94DA0-13CA-4F45-9F37-6FDFE16CD725}" destId="{1FD6A4F8-FBF3-45B6-B601-DA9D94484103}" srcOrd="0" destOrd="0" presId="urn:microsoft.com/office/officeart/2005/8/layout/vList3"/>
    <dgm:cxn modelId="{90C50516-CFEB-4C7B-A8BD-C7D743E4C987}" type="presParOf" srcId="{77A94DA0-13CA-4F45-9F37-6FDFE16CD725}" destId="{01697C14-B93B-4998-94E0-26958D21CB55}" srcOrd="1" destOrd="0" presId="urn:microsoft.com/office/officeart/2005/8/layout/vList3"/>
    <dgm:cxn modelId="{1DF46895-478A-4987-BC62-785620EC8BDE}" type="presParOf" srcId="{C174EF65-C3E7-4314-8480-F039DE9E2A84}" destId="{010AA0AC-3CE9-4E26-B646-BE3654C34C88}" srcOrd="1" destOrd="0" presId="urn:microsoft.com/office/officeart/2005/8/layout/vList3"/>
    <dgm:cxn modelId="{323F9F66-4986-4625-BDDE-1F488DB524CA}" type="presParOf" srcId="{C174EF65-C3E7-4314-8480-F039DE9E2A84}" destId="{6D4478BB-5911-4B8B-88F0-BD1192D8B5ED}" srcOrd="2" destOrd="0" presId="urn:microsoft.com/office/officeart/2005/8/layout/vList3"/>
    <dgm:cxn modelId="{1F4EC988-3273-4A4F-A1A6-BACDD7F5195C}" type="presParOf" srcId="{6D4478BB-5911-4B8B-88F0-BD1192D8B5ED}" destId="{326D5ADC-DBC4-4E95-B04B-198BA705DB94}" srcOrd="0" destOrd="0" presId="urn:microsoft.com/office/officeart/2005/8/layout/vList3"/>
    <dgm:cxn modelId="{C1BB9336-E41D-4AFD-AD34-C34CA5DB0713}" type="presParOf" srcId="{6D4478BB-5911-4B8B-88F0-BD1192D8B5ED}" destId="{6E3977A9-1731-43AE-9539-AE8F2EC4DA7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97C14-B93B-4998-94E0-26958D21CB55}">
      <dsp:nvSpPr>
        <dsp:cNvPr id="0" name=""/>
        <dsp:cNvSpPr/>
      </dsp:nvSpPr>
      <dsp:spPr>
        <a:xfrm rot="10800000">
          <a:off x="1861722" y="1511"/>
          <a:ext cx="5716547" cy="168736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4080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Организовать акцию в школах</a:t>
          </a:r>
          <a:endParaRPr lang="ru-RU" sz="3100" kern="1200" dirty="0"/>
        </a:p>
      </dsp:txBody>
      <dsp:txXfrm rot="10800000">
        <a:off x="2283562" y="1511"/>
        <a:ext cx="5294707" cy="1687362"/>
      </dsp:txXfrm>
    </dsp:sp>
    <dsp:sp modelId="{1FD6A4F8-FBF3-45B6-B601-DA9D94484103}">
      <dsp:nvSpPr>
        <dsp:cNvPr id="0" name=""/>
        <dsp:cNvSpPr/>
      </dsp:nvSpPr>
      <dsp:spPr>
        <a:xfrm>
          <a:off x="1018041" y="1511"/>
          <a:ext cx="1687362" cy="168736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3977A9-1731-43AE-9539-AE8F2EC4DA75}">
      <dsp:nvSpPr>
        <dsp:cNvPr id="0" name=""/>
        <dsp:cNvSpPr/>
      </dsp:nvSpPr>
      <dsp:spPr>
        <a:xfrm rot="10800000">
          <a:off x="1861722" y="2192563"/>
          <a:ext cx="5716547" cy="168736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4080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Соревнования между образовательными организациями  </a:t>
          </a:r>
          <a:endParaRPr lang="ru-RU" sz="3100" kern="1200" dirty="0"/>
        </a:p>
      </dsp:txBody>
      <dsp:txXfrm rot="10800000">
        <a:off x="2283562" y="2192563"/>
        <a:ext cx="5294707" cy="1687362"/>
      </dsp:txXfrm>
    </dsp:sp>
    <dsp:sp modelId="{326D5ADC-DBC4-4E95-B04B-198BA705DB94}">
      <dsp:nvSpPr>
        <dsp:cNvPr id="0" name=""/>
        <dsp:cNvSpPr/>
      </dsp:nvSpPr>
      <dsp:spPr>
        <a:xfrm>
          <a:off x="1018041" y="2192563"/>
          <a:ext cx="1687362" cy="168736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C9FF-DA21-4B4A-A4EF-A29B858DE802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938-2123-4A7F-8555-1A9C5E3EE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862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C9FF-DA21-4B4A-A4EF-A29B858DE802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938-2123-4A7F-8555-1A9C5E3EE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77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C9FF-DA21-4B4A-A4EF-A29B858DE802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938-2123-4A7F-8555-1A9C5E3EEFA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9107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C9FF-DA21-4B4A-A4EF-A29B858DE802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938-2123-4A7F-8555-1A9C5E3EE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029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C9FF-DA21-4B4A-A4EF-A29B858DE802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938-2123-4A7F-8555-1A9C5E3EEFA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0952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C9FF-DA21-4B4A-A4EF-A29B858DE802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938-2123-4A7F-8555-1A9C5E3EE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980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C9FF-DA21-4B4A-A4EF-A29B858DE802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938-2123-4A7F-8555-1A9C5E3EE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42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C9FF-DA21-4B4A-A4EF-A29B858DE802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938-2123-4A7F-8555-1A9C5E3EE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91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C9FF-DA21-4B4A-A4EF-A29B858DE802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938-2123-4A7F-8555-1A9C5E3EE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533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C9FF-DA21-4B4A-A4EF-A29B858DE802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938-2123-4A7F-8555-1A9C5E3EE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36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C9FF-DA21-4B4A-A4EF-A29B858DE802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938-2123-4A7F-8555-1A9C5E3EE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762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C9FF-DA21-4B4A-A4EF-A29B858DE802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938-2123-4A7F-8555-1A9C5E3EE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92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C9FF-DA21-4B4A-A4EF-A29B858DE802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938-2123-4A7F-8555-1A9C5E3EE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72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C9FF-DA21-4B4A-A4EF-A29B858DE802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938-2123-4A7F-8555-1A9C5E3EE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034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C9FF-DA21-4B4A-A4EF-A29B858DE802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938-2123-4A7F-8555-1A9C5E3EE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61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C9FF-DA21-4B4A-A4EF-A29B858DE802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938-2123-4A7F-8555-1A9C5E3EE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431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DC9FF-DA21-4B4A-A4EF-A29B858DE802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251938-2123-4A7F-8555-1A9C5E3EE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21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2829" y="254833"/>
            <a:ext cx="7766936" cy="3450507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500" dirty="0" smtClean="0"/>
              <a:t>Авторский мастер класс отряда «Связка»</a:t>
            </a:r>
            <a:br>
              <a:rPr lang="ru-RU" sz="2500" dirty="0" smtClean="0"/>
            </a:br>
            <a:r>
              <a:rPr lang="ru-RU" dirty="0" smtClean="0"/>
              <a:t>Экологический </a:t>
            </a:r>
            <a:r>
              <a:rPr lang="ru-RU" dirty="0" smtClean="0"/>
              <a:t>проект </a:t>
            </a:r>
            <a:r>
              <a:rPr lang="ru-RU" sz="4500" dirty="0" smtClean="0"/>
              <a:t> </a:t>
            </a:r>
            <a:br>
              <a:rPr lang="ru-RU" sz="4500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1533" y="761722"/>
            <a:ext cx="7766936" cy="1096899"/>
          </a:xfrm>
        </p:spPr>
        <p:txBody>
          <a:bodyPr/>
          <a:lstStyle/>
          <a:p>
            <a:pPr algn="ctr"/>
            <a:r>
              <a:rPr lang="ru-RU" b="1" dirty="0" smtClean="0"/>
              <a:t>ГАПОУ ТО «Тюменский техникум строительной индустрии и городского хозяйства»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8" t="19753" r="14351" b="25926"/>
          <a:stretch/>
        </p:blipFill>
        <p:spPr>
          <a:xfrm>
            <a:off x="3642609" y="2686008"/>
            <a:ext cx="2987377" cy="341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7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Количество участников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870068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8" t="19753" r="14351" b="25926"/>
          <a:stretch/>
        </p:blipFill>
        <p:spPr>
          <a:xfrm>
            <a:off x="0" y="109056"/>
            <a:ext cx="1593676" cy="182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0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Процент студентов, сортирующих бытовые отходы от числа опрошенных </a:t>
            </a:r>
            <a:br>
              <a:rPr lang="ru-RU" dirty="0" smtClean="0"/>
            </a:br>
            <a:r>
              <a:rPr lang="ru-RU" dirty="0" smtClean="0"/>
              <a:t>(по месяцам)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4053212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8" t="19753" r="14351" b="25926"/>
          <a:stretch/>
        </p:blipFill>
        <p:spPr>
          <a:xfrm>
            <a:off x="9274002" y="0"/>
            <a:ext cx="1593676" cy="182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4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Перспективы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615972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8" t="19753" r="14351" b="25926"/>
          <a:stretch/>
        </p:blipFill>
        <p:spPr>
          <a:xfrm>
            <a:off x="0" y="224150"/>
            <a:ext cx="1593676" cy="182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Необходимые ресурсы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Организация для приема вторсырья от участников акции </a:t>
            </a:r>
          </a:p>
          <a:p>
            <a:r>
              <a:rPr lang="ru-RU" dirty="0" smtClean="0"/>
              <a:t>Создание фонда для перечисления вырученных средств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50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июне 2017 года выпускниками техникума были посажены деревья, купленные на вырученные деньги от сбора вторсырья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080" y="2113613"/>
            <a:ext cx="4691920" cy="38814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" y="2553975"/>
            <a:ext cx="2800385" cy="497636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116" y="3391991"/>
            <a:ext cx="5620610" cy="413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4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Проект занял 3 место на конкурсе </a:t>
            </a:r>
            <a:r>
              <a:rPr lang="ru-RU" dirty="0" err="1" smtClean="0"/>
              <a:t>АртПрофи</a:t>
            </a:r>
            <a:r>
              <a:rPr lang="ru-RU" dirty="0" smtClean="0"/>
              <a:t> </a:t>
            </a:r>
            <a:r>
              <a:rPr lang="ru-RU" smtClean="0"/>
              <a:t>форум  2018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6683" y="1288673"/>
            <a:ext cx="4646574" cy="639040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312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2017 год Экологии в России</a:t>
            </a:r>
            <a:br>
              <a:rPr lang="ru-RU" dirty="0" smtClean="0"/>
            </a:br>
            <a:r>
              <a:rPr lang="ru-RU" b="1" dirty="0" smtClean="0"/>
              <a:t>Проект «Токсичные подснежники»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4673"/>
            <a:ext cx="5597689" cy="31487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68" y="1864673"/>
            <a:ext cx="4685732" cy="35142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88" y="4080680"/>
            <a:ext cx="4910179" cy="2777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8" t="19753" r="14351" b="25926"/>
          <a:stretch/>
        </p:blipFill>
        <p:spPr>
          <a:xfrm>
            <a:off x="0" y="5013373"/>
            <a:ext cx="1593676" cy="184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6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Анализ составляющих отходов стихийных свалок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000" dirty="0" smtClean="0"/>
              <a:t>Бытовые отходы 50% (Пластик, бумага и т.д.)</a:t>
            </a:r>
          </a:p>
          <a:p>
            <a:r>
              <a:rPr lang="ru-RU" sz="3000" dirty="0" smtClean="0"/>
              <a:t>Строительный мусор 30% </a:t>
            </a:r>
            <a:endParaRPr lang="ru-RU" sz="3000" dirty="0"/>
          </a:p>
          <a:p>
            <a:r>
              <a:rPr lang="ru-RU" sz="3000" dirty="0" smtClean="0"/>
              <a:t>Металл 10%</a:t>
            </a:r>
          </a:p>
          <a:p>
            <a:r>
              <a:rPr lang="ru-RU" sz="3000" dirty="0" smtClean="0"/>
              <a:t>Иные отходы 10%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8" t="19753" r="14351" b="25926"/>
          <a:stretch/>
        </p:blipFill>
        <p:spPr>
          <a:xfrm>
            <a:off x="0" y="109056"/>
            <a:ext cx="1593676" cy="182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4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Февраль 2017 года</a:t>
            </a:r>
            <a:br>
              <a:rPr lang="ru-RU" dirty="0" smtClean="0"/>
            </a:br>
            <a:r>
              <a:rPr lang="ru-RU" dirty="0" smtClean="0"/>
              <a:t>Акция по сбору вторсырья «</a:t>
            </a:r>
            <a:r>
              <a:rPr lang="ru-RU" dirty="0" err="1" smtClean="0"/>
              <a:t>ЧистоТех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597" y="2160589"/>
            <a:ext cx="4159876" cy="43303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8" t="19753" r="14351" b="25926"/>
          <a:stretch/>
        </p:blipFill>
        <p:spPr>
          <a:xfrm>
            <a:off x="9274002" y="0"/>
            <a:ext cx="1593676" cy="182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1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Цель: </a:t>
            </a:r>
            <a:r>
              <a:rPr lang="ru-RU" dirty="0" smtClean="0"/>
              <a:t>формирование навыка сортировки бытовых отходов в студенческой среде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Задачи: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100" dirty="0" smtClean="0"/>
              <a:t>Провести информационную кампанию о необходимости и важности сортировки бытовых отходов;</a:t>
            </a:r>
          </a:p>
          <a:p>
            <a:r>
              <a:rPr lang="ru-RU" sz="2100" dirty="0" smtClean="0"/>
              <a:t>Провести акцию по сбору вторсырья (бумага, батарейки) </a:t>
            </a:r>
          </a:p>
          <a:p>
            <a:r>
              <a:rPr lang="ru-RU" sz="2100" dirty="0" smtClean="0"/>
              <a:t>Провести социологический опрос по теме сортировки бытовых отходов</a:t>
            </a:r>
          </a:p>
          <a:p>
            <a:r>
              <a:rPr lang="ru-RU" sz="2100" dirty="0" smtClean="0"/>
              <a:t>Сдать собранное вторсырье в специализированные пункты приема</a:t>
            </a:r>
          </a:p>
          <a:p>
            <a:r>
              <a:rPr lang="ru-RU" sz="2100" dirty="0" smtClean="0"/>
              <a:t>Закупить и посадить саженцы деревьев весной</a:t>
            </a:r>
          </a:p>
          <a:p>
            <a:r>
              <a:rPr lang="ru-RU" sz="2100" dirty="0" smtClean="0"/>
              <a:t>Подвести итоги года, полученный результат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8" t="19753" r="14351" b="25926"/>
          <a:stretch/>
        </p:blipFill>
        <p:spPr>
          <a:xfrm>
            <a:off x="9274002" y="0"/>
            <a:ext cx="1593676" cy="182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6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Ожидаемый результат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000" dirty="0"/>
              <a:t>Студенты техникума сортируют бытовые отходы дома, привлекают семью, знакомых</a:t>
            </a:r>
            <a:r>
              <a:rPr lang="ru-RU" sz="3000" dirty="0" smtClean="0"/>
              <a:t>.</a:t>
            </a:r>
          </a:p>
          <a:p>
            <a:r>
              <a:rPr lang="ru-RU" sz="3000" dirty="0" smtClean="0"/>
              <a:t>Вернувшись в район транслируют экологическую культуру в своем населенном пункте.</a:t>
            </a:r>
          </a:p>
          <a:p>
            <a:r>
              <a:rPr lang="ru-RU" sz="3000" dirty="0" smtClean="0"/>
              <a:t>Выйдя на производство соблюдают экологические правила на рабочем месте.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8" t="19753" r="14351" b="25926"/>
          <a:stretch/>
        </p:blipFill>
        <p:spPr>
          <a:xfrm>
            <a:off x="0" y="224150"/>
            <a:ext cx="1593676" cy="182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8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Декабрь 2017 </a:t>
            </a:r>
            <a:r>
              <a:rPr lang="ru-RU" dirty="0"/>
              <a:t>года</a:t>
            </a:r>
            <a:br>
              <a:rPr lang="ru-RU" dirty="0"/>
            </a:br>
            <a:r>
              <a:rPr lang="ru-RU" dirty="0" smtClean="0"/>
              <a:t>Проект </a:t>
            </a:r>
            <a:r>
              <a:rPr lang="ru-RU" dirty="0"/>
              <a:t>по сбору вторсырья «</a:t>
            </a:r>
            <a:r>
              <a:rPr lang="ru-RU" dirty="0" err="1"/>
              <a:t>ЧистоТех</a:t>
            </a:r>
            <a:r>
              <a:rPr lang="ru-RU" dirty="0"/>
              <a:t>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3" y="2160588"/>
            <a:ext cx="6900332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8" t="19753" r="14351" b="25926"/>
          <a:stretch/>
        </p:blipFill>
        <p:spPr>
          <a:xfrm>
            <a:off x="9274002" y="0"/>
            <a:ext cx="1593676" cy="182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9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Февраль 2018 </a:t>
            </a:r>
            <a:r>
              <a:rPr lang="ru-RU" dirty="0"/>
              <a:t>года</a:t>
            </a:r>
            <a:br>
              <a:rPr lang="ru-RU" dirty="0"/>
            </a:br>
            <a:r>
              <a:rPr lang="ru-RU" dirty="0" smtClean="0"/>
              <a:t>Проект по </a:t>
            </a:r>
            <a:r>
              <a:rPr lang="ru-RU" dirty="0"/>
              <a:t>сбору вторсырья «</a:t>
            </a:r>
            <a:r>
              <a:rPr lang="ru-RU" dirty="0" err="1"/>
              <a:t>ЧистоТех</a:t>
            </a:r>
            <a:r>
              <a:rPr lang="ru-RU" dirty="0"/>
              <a:t>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3" y="2160588"/>
            <a:ext cx="6900332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8" t="19753" r="14351" b="25926"/>
          <a:stretch/>
        </p:blipFill>
        <p:spPr>
          <a:xfrm>
            <a:off x="9274002" y="0"/>
            <a:ext cx="1593676" cy="182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3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5167" y="231822"/>
            <a:ext cx="7521262" cy="1056066"/>
          </a:xfrm>
        </p:spPr>
        <p:txBody>
          <a:bodyPr>
            <a:normAutofit/>
          </a:bodyPr>
          <a:lstStyle/>
          <a:p>
            <a:r>
              <a:rPr lang="ru-RU" dirty="0" smtClean="0"/>
              <a:t>Количество сданных отходов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393376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8" t="19753" r="14351" b="25926"/>
          <a:stretch/>
        </p:blipFill>
        <p:spPr>
          <a:xfrm>
            <a:off x="0" y="231822"/>
            <a:ext cx="1593676" cy="182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1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701</TotalTime>
  <Words>212</Words>
  <Application>Microsoft Office PowerPoint</Application>
  <PresentationFormat>Широкоэкранный</PresentationFormat>
  <Paragraphs>33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Грань</vt:lpstr>
      <vt:lpstr>   Авторский мастер класс отряда «Связка» Экологический проект   </vt:lpstr>
      <vt:lpstr>2017 год Экологии в России Проект «Токсичные подснежники»</vt:lpstr>
      <vt:lpstr>Анализ составляющих отходов стихийных свалок</vt:lpstr>
      <vt:lpstr>Февраль 2017 года Акция по сбору вторсырья «ЧистоТех»</vt:lpstr>
      <vt:lpstr>Цель: формирование навыка сортировки бытовых отходов в студенческой среде Задачи:</vt:lpstr>
      <vt:lpstr>Ожидаемый результат</vt:lpstr>
      <vt:lpstr>              Декабрь 2017 года Проект по сбору вторсырья «ЧистоТех»</vt:lpstr>
      <vt:lpstr>               Февраль 2018 года Проект по сбору вторсырья «ЧистоТех»</vt:lpstr>
      <vt:lpstr>Количество сданных отходов</vt:lpstr>
      <vt:lpstr>             Количество участников</vt:lpstr>
      <vt:lpstr>Процент студентов, сортирующих бытовые отходы от числа опрошенных  (по месяцам) </vt:lpstr>
      <vt:lpstr>Перспективы </vt:lpstr>
      <vt:lpstr>Необходимые ресурсы </vt:lpstr>
      <vt:lpstr>В июне 2017 года выпускниками техникума были посажены деревья, купленные на вырученные деньги от сбора вторсырья</vt:lpstr>
      <vt:lpstr>Проект занял 3 место на конкурсе АртПрофи форум  2018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Проект экологического просвещения  «ЧистоТех»</dc:title>
  <dc:creator>029а</dc:creator>
  <cp:lastModifiedBy>403</cp:lastModifiedBy>
  <cp:revision>32</cp:revision>
  <dcterms:created xsi:type="dcterms:W3CDTF">2018-02-27T04:38:24Z</dcterms:created>
  <dcterms:modified xsi:type="dcterms:W3CDTF">2018-05-03T05:08:38Z</dcterms:modified>
</cp:coreProperties>
</file>