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6" r:id="rId7"/>
    <p:sldId id="261" r:id="rId8"/>
    <p:sldId id="260" r:id="rId9"/>
    <p:sldId id="262" r:id="rId10"/>
    <p:sldId id="263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Напряжение</c:v>
                </c:pt>
              </c:strCache>
            </c:strRef>
          </c:tx>
          <c:spPr>
            <a:solidFill>
              <a:srgbClr val="00B050"/>
            </a:solidFill>
          </c:spPr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EC54-42F1-AA46-8BB7C94E8007}"/>
              </c:ext>
            </c:extLst>
          </c:dPt>
          <c:dPt>
            <c:idx val="1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Испытывают напряжение</c:v>
                </c:pt>
                <c:pt idx="1">
                  <c:v>Не зафиксировано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32</c:v>
                </c:pt>
                <c:pt idx="1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54-42F1-AA46-8BB7C94E8007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Агрессивность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93DA-49D2-90AC-6127E3BB61F8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93DA-49D2-90AC-6127E3BB61F8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93DA-49D2-90AC-6127E3BB61F8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Агрессия</c:v>
                </c:pt>
                <c:pt idx="1">
                  <c:v>Враждебность</c:v>
                </c:pt>
                <c:pt idx="2">
                  <c:v>Не зафиксировано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</c:v>
                </c:pt>
                <c:pt idx="1">
                  <c:v>81</c:v>
                </c:pt>
                <c:pt idx="2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3DA-49D2-90AC-6127E3BB61F8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Лидер\ведомый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B496-403E-85A7-0C616B78B509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496-403E-85A7-0C616B78B509}"/>
              </c:ext>
            </c:extLst>
          </c:dPt>
          <c:cat>
            <c:strRef>
              <c:f>Лист1!$A$2:$A$4</c:f>
              <c:strCache>
                <c:ptCount val="3"/>
                <c:pt idx="0">
                  <c:v>Ведомый</c:v>
                </c:pt>
                <c:pt idx="1">
                  <c:v>Общее количесвто обследованных</c:v>
                </c:pt>
                <c:pt idx="2">
                  <c:v>Склонны к лидерству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25</c:v>
                </c:pt>
                <c:pt idx="1">
                  <c:v>182</c:v>
                </c:pt>
                <c:pt idx="2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96-403E-85A7-0C616B78B5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5924351"/>
        <c:axId val="605931839"/>
      </c:barChart>
      <c:catAx>
        <c:axId val="605924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5931839"/>
        <c:crosses val="autoZero"/>
        <c:auto val="1"/>
        <c:lblAlgn val="ctr"/>
        <c:lblOffset val="100"/>
        <c:noMultiLvlLbl val="0"/>
      </c:catAx>
      <c:valAx>
        <c:axId val="605931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592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1381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681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120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3208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529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558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7267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619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3774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589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202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CE052D0-2860-4A99-96FA-AD491D2E54AF}" type="datetimeFigureOut">
              <a:rPr lang="ru-RU" smtClean="0"/>
              <a:t>08.11.2018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DB398C1-E961-4E4E-934B-7B9A3DAD60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555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86691" y="526618"/>
            <a:ext cx="10210800" cy="734146"/>
          </a:xfrm>
        </p:spPr>
        <p:txBody>
          <a:bodyPr>
            <a:normAutofit/>
          </a:bodyPr>
          <a:lstStyle/>
          <a:p>
            <a:r>
              <a:rPr lang="ru-RU" sz="1900" b="1" dirty="0" smtClean="0"/>
              <a:t>ГАПОУ ТО «Тюменский техникум строительной индустрии и городского хозяйства»</a:t>
            </a:r>
            <a:endParaRPr lang="ru-RU" sz="19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8636" y="2784619"/>
            <a:ext cx="9144000" cy="1655762"/>
          </a:xfrm>
        </p:spPr>
        <p:txBody>
          <a:bodyPr>
            <a:noAutofit/>
          </a:bodyPr>
          <a:lstStyle/>
          <a:p>
            <a:r>
              <a:rPr lang="ru-RU" sz="3000" b="1" dirty="0" smtClean="0"/>
              <a:t>Опыт выявления студентов «Группы риска» до открытого проявления девиаций</a:t>
            </a:r>
          </a:p>
          <a:p>
            <a:r>
              <a:rPr lang="ru-RU" sz="3000" b="1" dirty="0" smtClean="0"/>
              <a:t>Формирование девиаций у подростков – как средство дестабилизации Русского мира</a:t>
            </a:r>
            <a:endParaRPr lang="ru-RU" sz="3000" b="1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33946" y="4904438"/>
            <a:ext cx="10203873" cy="12746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200" b="1" dirty="0" smtClean="0"/>
              <a:t>Докладчик:</a:t>
            </a:r>
          </a:p>
          <a:p>
            <a:pPr algn="r"/>
            <a:r>
              <a:rPr lang="ru-RU" sz="2200" b="1" dirty="0" smtClean="0"/>
              <a:t>Г.Г. Дёмин</a:t>
            </a:r>
          </a:p>
          <a:p>
            <a:pPr algn="r"/>
            <a:r>
              <a:rPr lang="ru-RU" sz="2200" b="1" dirty="0" smtClean="0"/>
              <a:t>Педагога-психолог</a:t>
            </a:r>
            <a:endParaRPr lang="ru-RU" sz="2200" b="1" dirty="0"/>
          </a:p>
        </p:txBody>
      </p:sp>
    </p:spTree>
    <p:extLst>
      <p:ext uri="{BB962C8B-B14F-4D97-AF65-F5344CB8AC3E}">
        <p14:creationId xmlns:p14="http://schemas.microsoft.com/office/powerpoint/2010/main" val="172617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Что дальше?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32164" y="1863437"/>
            <a:ext cx="9872871" cy="4038600"/>
          </a:xfrm>
        </p:spPr>
        <p:txBody>
          <a:bodyPr/>
          <a:lstStyle/>
          <a:p>
            <a:pPr marL="45720" indent="0">
              <a:buNone/>
            </a:pPr>
            <a:r>
              <a:rPr lang="ru-RU" sz="3000" dirty="0" smtClean="0">
                <a:solidFill>
                  <a:schemeClr val="tx1"/>
                </a:solidFill>
              </a:rPr>
              <a:t>Схема воздействия прослеживаемая по нескольким эпизодам:</a:t>
            </a:r>
          </a:p>
          <a:p>
            <a:pPr marL="45720" indent="0">
              <a:buNone/>
            </a:pPr>
            <a:endParaRPr lang="ru-RU" dirty="0" smtClean="0"/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Закрепощенность как способ избежать одиночества     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Призыв к суициду                       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Страх</a:t>
            </a:r>
          </a:p>
          <a:p>
            <a:pPr marL="4572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Апатия + одиночество + безразличие =  </a:t>
            </a:r>
            <a:r>
              <a:rPr lang="ru-RU" b="1" dirty="0" smtClean="0">
                <a:solidFill>
                  <a:srgbClr val="FF0000"/>
                </a:solidFill>
              </a:rPr>
              <a:t>ИНФАНТИЛЬНОСТЬ</a:t>
            </a:r>
            <a:endParaRPr lang="ru-RU" b="1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7966364" y="3546764"/>
            <a:ext cx="872836" cy="1385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3906982" y="4073237"/>
            <a:ext cx="872836" cy="1385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2549237" y="4530437"/>
            <a:ext cx="872836" cy="1385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43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3200" b="1" dirty="0" err="1" smtClean="0">
                <a:solidFill>
                  <a:schemeClr val="tx1"/>
                </a:solidFill>
              </a:rPr>
              <a:t>Девиантное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200" b="1" dirty="0">
                <a:solidFill>
                  <a:schemeClr val="tx1"/>
                </a:solidFill>
              </a:rPr>
              <a:t>поведение подразумевает под собой обязательную деградацию личности, потому как просто невозможно прогрессировать, причиняя боль другим. Человек меняется буквально на глазах: он теряет чувство реальности, элементарный стыд и всякую ответственность.</a:t>
            </a:r>
          </a:p>
        </p:txBody>
      </p:sp>
    </p:spTree>
    <p:extLst>
      <p:ext uri="{BB962C8B-B14F-4D97-AF65-F5344CB8AC3E}">
        <p14:creationId xmlns:p14="http://schemas.microsoft.com/office/powerpoint/2010/main" val="94130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Матрица результатов диагностики 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0396612"/>
              </p:ext>
            </p:extLst>
          </p:nvPr>
        </p:nvGraphicFramePr>
        <p:xfrm>
          <a:off x="1142999" y="2053053"/>
          <a:ext cx="9982198" cy="40385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9909">
                  <a:extLst>
                    <a:ext uri="{9D8B030D-6E8A-4147-A177-3AD203B41FA5}">
                      <a16:colId xmlns:a16="http://schemas.microsoft.com/office/drawing/2014/main" val="3690785235"/>
                    </a:ext>
                  </a:extLst>
                </a:gridCol>
                <a:gridCol w="2783017">
                  <a:extLst>
                    <a:ext uri="{9D8B030D-6E8A-4147-A177-3AD203B41FA5}">
                      <a16:colId xmlns:a16="http://schemas.microsoft.com/office/drawing/2014/main" val="1738105462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3189046268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3742228106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273140905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2769472007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1623098029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3872386253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2335958229"/>
                    </a:ext>
                  </a:extLst>
                </a:gridCol>
                <a:gridCol w="799909">
                  <a:extLst>
                    <a:ext uri="{9D8B030D-6E8A-4147-A177-3AD203B41FA5}">
                      <a16:colId xmlns:a16="http://schemas.microsoft.com/office/drawing/2014/main" val="1479257508"/>
                    </a:ext>
                  </a:extLst>
                </a:gridCol>
              </a:tblGrid>
              <a:tr h="265618"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ФИО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Самочувствие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Активность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Настроение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РТ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ЛТ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Агр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Врж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Негативизм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07540128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Унжаков</a:t>
                      </a:r>
                      <a:r>
                        <a:rPr lang="ru-RU" sz="900" u="none" strike="noStrike" dirty="0">
                          <a:effectLst/>
                        </a:rPr>
                        <a:t> Иван Анатольевич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14040765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Рахматуллин Марс </a:t>
                      </a:r>
                      <a:r>
                        <a:rPr lang="ru-RU" sz="900" u="none" strike="noStrike" dirty="0" err="1">
                          <a:effectLst/>
                        </a:rPr>
                        <a:t>Айдарович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515476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Хамзин</a:t>
                      </a:r>
                      <a:r>
                        <a:rPr lang="ru-RU" sz="900" u="none" strike="noStrike" dirty="0">
                          <a:effectLst/>
                        </a:rPr>
                        <a:t> Антон </a:t>
                      </a:r>
                      <a:r>
                        <a:rPr lang="ru-RU" sz="900" u="none" strike="noStrike" dirty="0" err="1">
                          <a:effectLst/>
                        </a:rPr>
                        <a:t>Анварович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2596055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Шуляк</a:t>
                      </a:r>
                      <a:r>
                        <a:rPr lang="ru-RU" sz="900" u="none" strike="noStrike" dirty="0">
                          <a:effectLst/>
                        </a:rPr>
                        <a:t> Александр Владимирович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4195628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Лукоянов</a:t>
                      </a:r>
                      <a:r>
                        <a:rPr lang="ru-RU" sz="900" u="none" strike="noStrike" dirty="0">
                          <a:effectLst/>
                        </a:rPr>
                        <a:t> Артем Владимирович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50485199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Лебович</a:t>
                      </a:r>
                      <a:r>
                        <a:rPr lang="ru-RU" sz="900" u="none" strike="noStrike" dirty="0">
                          <a:effectLst/>
                        </a:rPr>
                        <a:t> Алексей Дмитриевич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28737875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Плиткин</a:t>
                      </a:r>
                      <a:r>
                        <a:rPr lang="ru-RU" sz="900" u="none" strike="noStrike" dirty="0">
                          <a:effectLst/>
                        </a:rPr>
                        <a:t> Иван Николаевич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03765953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Плаксин Данил Николаевич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44749282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Бабин Виктор Андреевич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59329176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Михайлов Ярослав Олегович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42953711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Ракитин Александр Сергеевич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506519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Кайб</a:t>
                      </a:r>
                      <a:r>
                        <a:rPr lang="ru-RU" sz="900" u="none" strike="noStrike" dirty="0">
                          <a:effectLst/>
                        </a:rPr>
                        <a:t> Алексей Петрович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5392349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Сухушин</a:t>
                      </a:r>
                      <a:r>
                        <a:rPr lang="ru-RU" sz="900" u="none" strike="noStrike" dirty="0">
                          <a:effectLst/>
                        </a:rPr>
                        <a:t> Михаил Константинович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92134188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Соколов Виктор Александрович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72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27210736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Бубнов Николай Вячеславович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39387224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Карасев Сергей Дмитриевич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47014248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Корасев</a:t>
                      </a:r>
                      <a:r>
                        <a:rPr lang="ru-RU" sz="900" u="none" strike="noStrike" dirty="0">
                          <a:effectLst/>
                        </a:rPr>
                        <a:t> Денис Владимирович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20684231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Цуглинов</a:t>
                      </a:r>
                      <a:r>
                        <a:rPr lang="ru-RU" sz="900" u="none" strike="noStrike" dirty="0">
                          <a:effectLst/>
                        </a:rPr>
                        <a:t> Иван Александрович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5516669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Никитин Владимир Игоревич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8041334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Коровин Никита Сергеевич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5516349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Рафиков Денис </a:t>
                      </a:r>
                      <a:r>
                        <a:rPr lang="ru-RU" sz="900" u="none" strike="noStrike" dirty="0" err="1">
                          <a:effectLst/>
                        </a:rPr>
                        <a:t>Рамисович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64341133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Базанов</a:t>
                      </a:r>
                      <a:r>
                        <a:rPr lang="ru-RU" sz="900" u="none" strike="noStrike" dirty="0">
                          <a:effectLst/>
                        </a:rPr>
                        <a:t> Дмитрий Олегович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3,6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34599615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>
                          <a:effectLst/>
                        </a:rPr>
                        <a:t>Захаров Вадим Дмитриевич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82470328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Азбукин</a:t>
                      </a:r>
                      <a:r>
                        <a:rPr lang="ru-RU" sz="900" u="none" strike="noStrike" dirty="0">
                          <a:effectLst/>
                        </a:rPr>
                        <a:t> Денис Александрович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3,9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13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8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9303043"/>
                  </a:ext>
                </a:extLst>
              </a:tr>
              <a:tr h="1509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u="none" strike="noStrike" dirty="0" err="1">
                          <a:effectLst/>
                        </a:rPr>
                        <a:t>Сагидулин</a:t>
                      </a:r>
                      <a:r>
                        <a:rPr lang="ru-RU" sz="900" u="none" strike="noStrike" dirty="0">
                          <a:effectLst/>
                        </a:rPr>
                        <a:t> </a:t>
                      </a:r>
                      <a:r>
                        <a:rPr lang="ru-RU" sz="900" u="none" strike="noStrike" dirty="0" err="1">
                          <a:effectLst/>
                        </a:rPr>
                        <a:t>Вильнур</a:t>
                      </a:r>
                      <a:r>
                        <a:rPr lang="ru-RU" sz="900" u="none" strike="noStrike" dirty="0">
                          <a:effectLst/>
                        </a:rPr>
                        <a:t> </a:t>
                      </a:r>
                      <a:r>
                        <a:rPr lang="ru-RU" sz="900" u="none" strike="noStrike" dirty="0" err="1">
                          <a:effectLst/>
                        </a:rPr>
                        <a:t>Зинурович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3,7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4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10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21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>
                          <a:effectLst/>
                        </a:rPr>
                        <a:t>5</a:t>
                      </a:r>
                      <a:endParaRPr lang="ru-RU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542970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715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диагностики 1 курса</a:t>
            </a:r>
            <a:br>
              <a:rPr lang="ru-RU" dirty="0" smtClean="0"/>
            </a:br>
            <a:r>
              <a:rPr lang="ru-RU" dirty="0" smtClean="0"/>
              <a:t>Сентябрь 2018 г.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375959"/>
              </p:ext>
            </p:extLst>
          </p:nvPr>
        </p:nvGraphicFramePr>
        <p:xfrm>
          <a:off x="1143001" y="2057399"/>
          <a:ext cx="3997036" cy="38446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37724"/>
              </p:ext>
            </p:extLst>
          </p:nvPr>
        </p:nvGraphicFramePr>
        <p:xfrm>
          <a:off x="6080760" y="2057399"/>
          <a:ext cx="4142509" cy="3852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0495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Анализ диагностики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Лидер\Ведомый</a:t>
            </a:r>
            <a:endParaRPr lang="ru-RU" dirty="0">
              <a:solidFill>
                <a:schemeClr val="tx1"/>
              </a:solidFill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9614591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353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032164" y="2119746"/>
            <a:ext cx="9875520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900" b="1" dirty="0">
                <a:solidFill>
                  <a:schemeClr val="tx1"/>
                </a:solidFill>
              </a:rPr>
              <a:t>Формирование девиаций у подростков – как средство дестабилизации Русского мира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716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Оценка Рисков </a:t>
            </a:r>
            <a:r>
              <a:rPr lang="ru-RU" b="1" dirty="0" smtClean="0">
                <a:solidFill>
                  <a:schemeClr val="tx1"/>
                </a:solidFill>
              </a:rPr>
              <a:t/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err="1" smtClean="0">
                <a:solidFill>
                  <a:schemeClr val="tx1"/>
                </a:solidFill>
              </a:rPr>
              <a:t>Девиантного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поведения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ДП  - это устойчивое поведение личности, отклоняющееся от общепринятых, наиболее распространённых и устоявшихся общественных норм (</a:t>
            </a:r>
            <a:r>
              <a:rPr lang="ru-RU" sz="2500" dirty="0">
                <a:solidFill>
                  <a:schemeClr val="tx1"/>
                </a:solidFill>
              </a:rPr>
              <a:t>В</a:t>
            </a:r>
            <a:r>
              <a:rPr lang="ru-RU" sz="2500" dirty="0" smtClean="0">
                <a:solidFill>
                  <a:schemeClr val="tx1"/>
                </a:solidFill>
              </a:rPr>
              <a:t>икипедия).</a:t>
            </a:r>
          </a:p>
          <a:p>
            <a:pPr marL="0" indent="0">
              <a:buNone/>
            </a:pPr>
            <a:r>
              <a:rPr lang="ru-RU" sz="250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2500" b="1" dirty="0" err="1">
                <a:solidFill>
                  <a:schemeClr val="tx1"/>
                </a:solidFill>
              </a:rPr>
              <a:t>Девиантное</a:t>
            </a:r>
            <a:r>
              <a:rPr lang="ru-RU" sz="2500" b="1" dirty="0">
                <a:solidFill>
                  <a:schemeClr val="tx1"/>
                </a:solidFill>
              </a:rPr>
              <a:t> поведение представляет собой особую форму отклоняющегося поведения, при котором личность утрачивает понятие нравственных ценностей, общественных норм и полностью сосредоточивается на том, чтобы удовлетворить свои </a:t>
            </a:r>
            <a:r>
              <a:rPr lang="ru-RU" sz="2500" b="1" dirty="0" smtClean="0">
                <a:solidFill>
                  <a:schemeClr val="tx1"/>
                </a:solidFill>
              </a:rPr>
              <a:t>нужды</a:t>
            </a:r>
            <a:r>
              <a:rPr lang="ru-RU" sz="2500" b="1" dirty="0">
                <a:solidFill>
                  <a:schemeClr val="tx1"/>
                </a:solidFill>
              </a:rPr>
              <a:t> </a:t>
            </a:r>
            <a:r>
              <a:rPr lang="ru-RU" sz="2500" b="1" dirty="0" smtClean="0">
                <a:solidFill>
                  <a:schemeClr val="tx1"/>
                </a:solidFill>
              </a:rPr>
              <a:t>(</a:t>
            </a:r>
            <a:r>
              <a:rPr lang="en-US" sz="2500" b="1" dirty="0" smtClean="0">
                <a:solidFill>
                  <a:schemeClr val="tx1"/>
                </a:solidFill>
              </a:rPr>
              <a:t>Psyh.info)</a:t>
            </a:r>
            <a:endParaRPr lang="ru-RU" sz="2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60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Подростковые и молодежные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ВПИСКИ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5597" y="2299851"/>
            <a:ext cx="2031421" cy="79663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dirty="0" smtClean="0">
                <a:solidFill>
                  <a:schemeClr val="tx1"/>
                </a:solidFill>
              </a:rPr>
              <a:t>2016</a:t>
            </a:r>
            <a:endParaRPr lang="ru-RU" sz="4000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9228" y="2251362"/>
            <a:ext cx="4738254" cy="315883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9864" y="3464598"/>
            <a:ext cx="5025736" cy="3002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11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7949" y="1965960"/>
            <a:ext cx="8212378" cy="4619463"/>
          </a:xfrm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768927" y="2078181"/>
            <a:ext cx="2639291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/>
              <a:t>2017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375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Керченский стрелок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2531" y="2171700"/>
            <a:ext cx="9753600" cy="3810000"/>
          </a:xfrm>
        </p:spPr>
      </p:pic>
    </p:spTree>
    <p:extLst>
      <p:ext uri="{BB962C8B-B14F-4D97-AF65-F5344CB8AC3E}">
        <p14:creationId xmlns:p14="http://schemas.microsoft.com/office/powerpoint/2010/main" val="377855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98</TotalTime>
  <Words>492</Words>
  <Application>Microsoft Office PowerPoint</Application>
  <PresentationFormat>Широкоэкранный</PresentationFormat>
  <Paragraphs>289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Calibri</vt:lpstr>
      <vt:lpstr>Corbel</vt:lpstr>
      <vt:lpstr>Базис</vt:lpstr>
      <vt:lpstr>ГАПОУ ТО «Тюменский техникум строительной индустрии и городского хозяйства»</vt:lpstr>
      <vt:lpstr>Матрица результатов диагностики  </vt:lpstr>
      <vt:lpstr>Результаты диагностики 1 курса Сентябрь 2018 г.</vt:lpstr>
      <vt:lpstr>Анализ диагностики Лидер\Ведомый</vt:lpstr>
      <vt:lpstr>Формирование девиаций у подростков – как средство дестабилизации Русского мира </vt:lpstr>
      <vt:lpstr>Оценка Рисков  Девиантного поведения</vt:lpstr>
      <vt:lpstr>Подростковые и молодежные ВПИСКИ</vt:lpstr>
      <vt:lpstr>Презентация PowerPoint</vt:lpstr>
      <vt:lpstr>Керченский стрелок</vt:lpstr>
      <vt:lpstr>Что дальше?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ГАПОУ ТО «Тюменский техникум строительной индустрии и городского хозяйства»</dc:title>
  <dc:creator>Пользователь Windows</dc:creator>
  <cp:lastModifiedBy>Пользователь Windows</cp:lastModifiedBy>
  <cp:revision>10</cp:revision>
  <dcterms:created xsi:type="dcterms:W3CDTF">2018-11-08T06:17:09Z</dcterms:created>
  <dcterms:modified xsi:type="dcterms:W3CDTF">2018-11-08T07:55:21Z</dcterms:modified>
</cp:coreProperties>
</file>