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63" r:id="rId4"/>
    <p:sldId id="266" r:id="rId5"/>
    <p:sldId id="260" r:id="rId6"/>
    <p:sldId id="261" r:id="rId7"/>
    <p:sldId id="259" r:id="rId8"/>
    <p:sldId id="264" r:id="rId9"/>
    <p:sldId id="269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консультаций 79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D2B-465F-9DAD-ADAE381385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2B-465F-9DAD-ADAE381385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2B-465F-9DAD-ADAE381385E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 результатам диагностики</c:v>
                </c:pt>
                <c:pt idx="1">
                  <c:v>Самостоятельное обращение</c:v>
                </c:pt>
                <c:pt idx="2">
                  <c:v>По направлениям 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0.57999999999999996</c:v>
                </c:pt>
                <c:pt idx="1">
                  <c:v>0.3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2B-465F-9DAD-ADAE381385E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640210734527737"/>
          <c:y val="0.1358455720975939"/>
          <c:w val="0.33635151584312833"/>
          <c:h val="0.792095672641380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/>
              <a:t>Динамика</a:t>
            </a:r>
            <a:r>
              <a:rPr lang="ru-RU" sz="2000" b="1" baseline="0" dirty="0" smtClean="0"/>
              <a:t> негативных внутригрупповых процессов </a:t>
            </a:r>
            <a:endParaRPr lang="ru-RU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диагностика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8"/>
                <c:pt idx="0">
                  <c:v>ДЗ 17-9-1</c:v>
                </c:pt>
                <c:pt idx="1">
                  <c:v>МЭЗ 17-9-1</c:v>
                </c:pt>
                <c:pt idx="2">
                  <c:v>ДЗ 17-9-2</c:v>
                </c:pt>
                <c:pt idx="3">
                  <c:v>СЗС 17-9-1</c:v>
                </c:pt>
                <c:pt idx="4">
                  <c:v>СЗС 17-9-2</c:v>
                </c:pt>
                <c:pt idx="5">
                  <c:v>СХ 17-9-1</c:v>
                </c:pt>
                <c:pt idx="6">
                  <c:v>ГДЗ 17-9-1</c:v>
                </c:pt>
                <c:pt idx="7">
                  <c:v>СП 17-9-1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0.28499999999999998</c:v>
                </c:pt>
                <c:pt idx="1">
                  <c:v>0.217</c:v>
                </c:pt>
                <c:pt idx="2">
                  <c:v>0.33300000000000002</c:v>
                </c:pt>
                <c:pt idx="3">
                  <c:v>0.33300000000000002</c:v>
                </c:pt>
                <c:pt idx="4">
                  <c:v>0.2</c:v>
                </c:pt>
                <c:pt idx="5">
                  <c:v>0.27800000000000002</c:v>
                </c:pt>
                <c:pt idx="6">
                  <c:v>0.40899999999999997</c:v>
                </c:pt>
                <c:pt idx="7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E6-4014-A402-1A290EE612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диагностика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8"/>
                <c:pt idx="0">
                  <c:v>ДЗ 17-9-1</c:v>
                </c:pt>
                <c:pt idx="1">
                  <c:v>МЭЗ 17-9-1</c:v>
                </c:pt>
                <c:pt idx="2">
                  <c:v>ДЗ 17-9-2</c:v>
                </c:pt>
                <c:pt idx="3">
                  <c:v>СЗС 17-9-1</c:v>
                </c:pt>
                <c:pt idx="4">
                  <c:v>СЗС 17-9-2</c:v>
                </c:pt>
                <c:pt idx="5">
                  <c:v>СХ 17-9-1</c:v>
                </c:pt>
                <c:pt idx="6">
                  <c:v>ГДЗ 17-9-1</c:v>
                </c:pt>
                <c:pt idx="7">
                  <c:v>СП 17-9-1</c:v>
                </c:pt>
              </c:strCache>
            </c:strRef>
          </c:cat>
          <c:val>
            <c:numRef>
              <c:f>Лист1!$C$2:$C$10</c:f>
              <c:numCache>
                <c:formatCode>0.0%</c:formatCode>
                <c:ptCount val="9"/>
                <c:pt idx="0">
                  <c:v>0.19</c:v>
                </c:pt>
                <c:pt idx="1">
                  <c:v>8.6999999999999994E-2</c:v>
                </c:pt>
                <c:pt idx="2">
                  <c:v>0.25</c:v>
                </c:pt>
                <c:pt idx="3">
                  <c:v>8.3000000000000004E-2</c:v>
                </c:pt>
                <c:pt idx="4">
                  <c:v>0.1</c:v>
                </c:pt>
                <c:pt idx="5">
                  <c:v>0.16700000000000001</c:v>
                </c:pt>
                <c:pt idx="6">
                  <c:v>0.23799999999999999</c:v>
                </c:pt>
                <c:pt idx="7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E6-4014-A402-1A290EE61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4964696"/>
        <c:axId val="344968616"/>
      </c:barChart>
      <c:catAx>
        <c:axId val="344964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968616"/>
        <c:crosses val="autoZero"/>
        <c:auto val="1"/>
        <c:lblAlgn val="ctr"/>
        <c:lblOffset val="100"/>
        <c:noMultiLvlLbl val="0"/>
      </c:catAx>
      <c:valAx>
        <c:axId val="344968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964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701390315341017"/>
          <c:y val="0.92276122884501277"/>
          <c:w val="0.66213739586899456"/>
          <c:h val="5.9726916180724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Динамика вступления студентов</a:t>
            </a:r>
            <a:r>
              <a:rPr lang="ru-RU" baseline="0" dirty="0" smtClean="0"/>
              <a:t> в добровольческое движение техникума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Подали заявление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41</c:v>
                </c:pt>
                <c:pt idx="2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56-41AD-AE8D-CE51C870D6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Вступили в отряд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</c:v>
                </c:pt>
                <c:pt idx="1">
                  <c:v>29</c:v>
                </c:pt>
                <c:pt idx="2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56-41AD-AE8D-CE51C870D64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6731440"/>
        <c:axId val="296738104"/>
      </c:lineChart>
      <c:catAx>
        <c:axId val="29673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6738104"/>
        <c:crosses val="autoZero"/>
        <c:auto val="1"/>
        <c:lblAlgn val="ctr"/>
        <c:lblOffset val="100"/>
        <c:noMultiLvlLbl val="0"/>
      </c:catAx>
      <c:valAx>
        <c:axId val="296738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73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585625166419414"/>
          <c:y val="0.88773751889648644"/>
          <c:w val="0.72490585415953446"/>
          <c:h val="9.4750626129250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Наблюдение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8-4DB4-B359-CF26B49C51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Волонтеры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78-4DB4-B359-CF26B49C5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6044784"/>
        <c:axId val="406048312"/>
      </c:barChart>
      <c:catAx>
        <c:axId val="406044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6048312"/>
        <c:crosses val="autoZero"/>
        <c:auto val="1"/>
        <c:lblAlgn val="ctr"/>
        <c:lblOffset val="100"/>
        <c:noMultiLvlLbl val="0"/>
      </c:catAx>
      <c:valAx>
        <c:axId val="406048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604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9111219086844697"/>
          <c:y val="0.86803277639075604"/>
          <c:w val="0.64566343458121167"/>
          <c:h val="0.107576979706804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0A7-E8A0-48AB-8A61-0B65EAA0D40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68A-C339-44C7-AEEA-20B01BD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55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0A7-E8A0-48AB-8A61-0B65EAA0D40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68A-C339-44C7-AEEA-20B01BD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0A7-E8A0-48AB-8A61-0B65EAA0D40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68A-C339-44C7-AEEA-20B01BDD734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5444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0A7-E8A0-48AB-8A61-0B65EAA0D40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68A-C339-44C7-AEEA-20B01BD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1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0A7-E8A0-48AB-8A61-0B65EAA0D40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68A-C339-44C7-AEEA-20B01BDD734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4694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0A7-E8A0-48AB-8A61-0B65EAA0D40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68A-C339-44C7-AEEA-20B01BD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792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0A7-E8A0-48AB-8A61-0B65EAA0D40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68A-C339-44C7-AEEA-20B01BD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065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0A7-E8A0-48AB-8A61-0B65EAA0D40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68A-C339-44C7-AEEA-20B01BD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46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0A7-E8A0-48AB-8A61-0B65EAA0D40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68A-C339-44C7-AEEA-20B01BD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0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0A7-E8A0-48AB-8A61-0B65EAA0D40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68A-C339-44C7-AEEA-20B01BD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6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0A7-E8A0-48AB-8A61-0B65EAA0D40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68A-C339-44C7-AEEA-20B01BD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2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0A7-E8A0-48AB-8A61-0B65EAA0D40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68A-C339-44C7-AEEA-20B01BD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83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0A7-E8A0-48AB-8A61-0B65EAA0D40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68A-C339-44C7-AEEA-20B01BD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75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0A7-E8A0-48AB-8A61-0B65EAA0D40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68A-C339-44C7-AEEA-20B01BD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0A7-E8A0-48AB-8A61-0B65EAA0D40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68A-C339-44C7-AEEA-20B01BD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6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0A7-E8A0-48AB-8A61-0B65EAA0D40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D68A-C339-44C7-AEEA-20B01BD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35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EC0A7-E8A0-48AB-8A61-0B65EAA0D40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81D68A-C339-44C7-AEEA-20B01BDD7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52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840" y="177589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Аналитический отчет </a:t>
            </a:r>
            <a:br>
              <a:rPr lang="ru-RU" b="1" dirty="0" smtClean="0"/>
            </a:br>
            <a:r>
              <a:rPr lang="ru-RU" b="1" dirty="0" smtClean="0"/>
              <a:t>педагога-психолога </a:t>
            </a:r>
            <a:br>
              <a:rPr lang="ru-RU" b="1" dirty="0" smtClean="0"/>
            </a:br>
            <a:r>
              <a:rPr lang="ru-RU" b="1" dirty="0" smtClean="0"/>
              <a:t>за 1 семестр 2017-2018 учебного года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688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0411" y="-52068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Мероприятия проведенные волонтерами отряда «Связка»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333"/>
            <a:ext cx="7735712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2266950"/>
            <a:ext cx="6848475" cy="4591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757"/>
            <a:ext cx="9509760" cy="7132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45" y="2211387"/>
            <a:ext cx="8093555" cy="46466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2" y="-218757"/>
            <a:ext cx="6903720" cy="38833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" y="3131026"/>
            <a:ext cx="6675120" cy="37547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043"/>
            <a:ext cx="5943600" cy="44577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1" y="-81597"/>
            <a:ext cx="4089756" cy="72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6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2018 - год Добровольчества</a:t>
            </a:r>
            <a:br>
              <a:rPr lang="ru-RU" b="1" dirty="0" smtClean="0"/>
            </a:br>
            <a:r>
              <a:rPr lang="ru-RU" sz="2800" dirty="0" smtClean="0"/>
              <a:t>Расширение </a:t>
            </a:r>
            <a:r>
              <a:rPr lang="ru-RU" sz="2800" dirty="0"/>
              <a:t>количества студентов вступивших в добровольческое движение техникума (спортсмены, активисты, состоящие на ВТК)</a:t>
            </a:r>
            <a:br>
              <a:rPr lang="ru-RU" sz="2800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000" dirty="0" smtClean="0"/>
              <a:t>Разработка и внедрение конкретных мер поддержки внутри техникума волонтеров (снятие с ВТК, поддержка со стороны преподавателей);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dirty="0" smtClean="0"/>
              <a:t>Создание и поощрение позитивного образа добровольца в студенческой среде;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dirty="0" smtClean="0"/>
              <a:t>Индивидуальные знаки различия волонтеров (</a:t>
            </a:r>
            <a:r>
              <a:rPr lang="ru-RU" sz="3000" dirty="0" err="1" smtClean="0"/>
              <a:t>имиджевая</a:t>
            </a:r>
            <a:r>
              <a:rPr lang="ru-RU" sz="3000" dirty="0" smtClean="0"/>
              <a:t> символика, памятные значки, отличительные атрибуты одежды и т.д.); 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247" y="91617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Направления работы педагога-психолога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9038" y="1067445"/>
            <a:ext cx="10018713" cy="312420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Диагностика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Групповая работа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Индивидуальная консультация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Структурное взаимодействие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95601" y="4264085"/>
            <a:ext cx="5430981" cy="2410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0326" y="4992377"/>
            <a:ext cx="28540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Педагог - психолог</a:t>
            </a:r>
            <a:endParaRPr lang="ru-RU" sz="25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1537855" y="4325362"/>
            <a:ext cx="1717964" cy="554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6325" y="3824913"/>
            <a:ext cx="3198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Группы особого внимания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6357504" y="2919007"/>
            <a:ext cx="1579417" cy="13894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24341" y="2301761"/>
            <a:ext cx="306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Педагогический коллектив техникума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7876307" y="4207988"/>
            <a:ext cx="1901539" cy="589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20200" y="3863182"/>
            <a:ext cx="286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Активисты техникума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8272895" y="5288641"/>
            <a:ext cx="1674669" cy="3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113818" y="5112692"/>
            <a:ext cx="196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Студенты 1 курса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endCxn id="23" idx="0"/>
          </p:cNvCxnSpPr>
          <p:nvPr/>
        </p:nvCxnSpPr>
        <p:spPr>
          <a:xfrm flipH="1">
            <a:off x="1679689" y="5483870"/>
            <a:ext cx="1241458" cy="1464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4210" y="5630327"/>
            <a:ext cx="317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Студенты выпускных групп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1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Анализ проведенных индивидуальных консультаций за 1 семестр 2017 -2018 </a:t>
            </a:r>
            <a:r>
              <a:rPr lang="ru-RU" dirty="0" err="1" smtClean="0"/>
              <a:t>у.г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47513"/>
              </p:ext>
            </p:extLst>
          </p:nvPr>
        </p:nvGraphicFramePr>
        <p:xfrm>
          <a:off x="411480" y="2125980"/>
          <a:ext cx="10088880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65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" y="365125"/>
            <a:ext cx="1159764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Психологические травмы\</a:t>
            </a:r>
            <a:br>
              <a:rPr lang="ru-RU" dirty="0" smtClean="0"/>
            </a:br>
            <a:r>
              <a:rPr lang="ru-RU" dirty="0" smtClean="0"/>
              <a:t>посттравматические симптомы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529839"/>
            <a:ext cx="11871960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300" dirty="0" smtClean="0"/>
              <a:t>Мазохизм</a:t>
            </a:r>
          </a:p>
          <a:p>
            <a:pPr marL="0" indent="0">
              <a:buNone/>
            </a:pPr>
            <a:r>
              <a:rPr lang="ru-RU" sz="3300" dirty="0" smtClean="0"/>
              <a:t>Садизм</a:t>
            </a:r>
          </a:p>
          <a:p>
            <a:pPr marL="0" indent="0">
              <a:buNone/>
            </a:pPr>
            <a:r>
              <a:rPr lang="ru-RU" sz="3300" dirty="0" smtClean="0"/>
              <a:t>Булимия</a:t>
            </a:r>
          </a:p>
          <a:p>
            <a:pPr marL="0" indent="0">
              <a:buNone/>
            </a:pPr>
            <a:r>
              <a:rPr lang="ru-RU" sz="3300" dirty="0" smtClean="0"/>
              <a:t>ФОБИИ (боязнь прикосновений, звуков, света\темноты)</a:t>
            </a:r>
          </a:p>
          <a:p>
            <a:pPr marL="0" indent="0">
              <a:buNone/>
            </a:pPr>
            <a:r>
              <a:rPr lang="ru-RU" sz="3300" dirty="0" smtClean="0"/>
              <a:t>Смена половой идентификации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31182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762" y="0"/>
            <a:ext cx="10018713" cy="1752599"/>
          </a:xfrm>
        </p:spPr>
        <p:txBody>
          <a:bodyPr/>
          <a:lstStyle/>
          <a:p>
            <a:pPr algn="ctr"/>
            <a:r>
              <a:rPr lang="ru-RU" dirty="0" smtClean="0"/>
              <a:t>Итоговая таблица результатов диагностики</a:t>
            </a:r>
            <a:endParaRPr lang="ru-RU" dirty="0"/>
          </a:p>
        </p:txBody>
      </p:sp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596776"/>
              </p:ext>
            </p:extLst>
          </p:nvPr>
        </p:nvGraphicFramePr>
        <p:xfrm>
          <a:off x="274317" y="982979"/>
          <a:ext cx="11087106" cy="5875021"/>
        </p:xfrm>
        <a:graphic>
          <a:graphicData uri="http://schemas.openxmlformats.org/drawingml/2006/table">
            <a:tbl>
              <a:tblPr/>
              <a:tblGrid>
                <a:gridCol w="3253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7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2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27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27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27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27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27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27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27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2478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ФИО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Реактивная тревожность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Личностная тревожность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Самочувствие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Активность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Настроение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ВР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Агрес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Негативизм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Адаптация в группе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адаптация к уч.деят.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Одиночество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Аляева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Анжелика Андреевна</a:t>
                      </a: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Архипова Софья Евгеньевна</a:t>
                      </a: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Карнюшкина Ирина Дмитриевна</a:t>
                      </a: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Коновалова Юлия Александровна</a:t>
                      </a: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Кувыкин Сергей Александрович</a:t>
                      </a: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Лиштван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Виктория Ивановна</a:t>
                      </a: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Морозова Елена Андреевна</a:t>
                      </a: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Нигомарова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Диана Александровна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Пелевина Екатерина Руслановна</a:t>
                      </a: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Псарева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Дарья Николаевна</a:t>
                      </a: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Поршевникова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Мария Андреевна</a:t>
                      </a: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Степанова Полина Сергеевна</a:t>
                      </a: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Хватова Татьяна Павловна</a:t>
                      </a: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Балкина Кристина Сергеевна</a:t>
                      </a: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Шишминцева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Алена Георгиевна</a:t>
                      </a: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Петрова Елена Владимировна</a:t>
                      </a: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Григорьева Анастасия Сергеевна</a:t>
                      </a: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Попова Анастасия Андреевна</a:t>
                      </a: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Стратулат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Валерия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Виореловна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Хорошилова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Анна Витальевна</a:t>
                      </a: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Медведева Анастасия</a:t>
                      </a: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Ляшенко Павел Юрьевич</a:t>
                      </a: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Упорова Валерия</a:t>
                      </a: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8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Васина Елена Антоновна</a:t>
                      </a:r>
                    </a:p>
                  </a:txBody>
                  <a:tcPr marL="116658" marR="6481" marT="64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481" marR="6481" marT="6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5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711" y="0"/>
            <a:ext cx="10018713" cy="1752599"/>
          </a:xfrm>
        </p:spPr>
        <p:txBody>
          <a:bodyPr/>
          <a:lstStyle/>
          <a:p>
            <a:pPr algn="ctr"/>
            <a:r>
              <a:rPr lang="ru-RU" b="1" dirty="0" smtClean="0"/>
              <a:t>Анализ динамики группового взаимодействия:</a:t>
            </a:r>
            <a:endParaRPr lang="ru-RU" b="1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991218"/>
              </p:ext>
            </p:extLst>
          </p:nvPr>
        </p:nvGraphicFramePr>
        <p:xfrm>
          <a:off x="1484312" y="1554480"/>
          <a:ext cx="10448607" cy="492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04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21920"/>
            <a:ext cx="10018713" cy="1752599"/>
          </a:xfrm>
        </p:spPr>
        <p:txBody>
          <a:bodyPr/>
          <a:lstStyle/>
          <a:p>
            <a:pPr algn="ctr"/>
            <a:r>
              <a:rPr lang="ru-RU" dirty="0" smtClean="0"/>
              <a:t>По итогам проведенной диагностики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874519"/>
            <a:ext cx="10018713" cy="46177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500" b="1" dirty="0" smtClean="0"/>
              <a:t>Для дополнительной групповой работы</a:t>
            </a:r>
            <a:r>
              <a:rPr lang="ru-RU" sz="3500" dirty="0" smtClean="0"/>
              <a:t>: СХ 17-9-1, ДЗ 17-9-1, СП 17-9-1, ГДЗ 17-9-1.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b="1" dirty="0" smtClean="0"/>
              <a:t>Положительная динамика </a:t>
            </a:r>
            <a:r>
              <a:rPr lang="ru-RU" sz="3500" dirty="0" smtClean="0"/>
              <a:t>выявлена у </a:t>
            </a:r>
            <a:r>
              <a:rPr lang="ru-RU" sz="3500" b="1" dirty="0" smtClean="0"/>
              <a:t>24 </a:t>
            </a:r>
            <a:r>
              <a:rPr lang="ru-RU" sz="3500" dirty="0" smtClean="0"/>
              <a:t>студентов и обучающихся.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b="1" dirty="0" smtClean="0"/>
              <a:t>Индивидуальные консультации </a:t>
            </a:r>
            <a:r>
              <a:rPr lang="ru-RU" sz="3500" dirty="0" smtClean="0"/>
              <a:t>назначены </a:t>
            </a:r>
            <a:r>
              <a:rPr lang="ru-RU" sz="3500" b="1" dirty="0" smtClean="0"/>
              <a:t>47</a:t>
            </a:r>
            <a:r>
              <a:rPr lang="ru-RU" sz="3500" dirty="0" smtClean="0"/>
              <a:t> студентам и обучающимся. </a:t>
            </a:r>
          </a:p>
          <a:p>
            <a:pPr marL="514350" indent="-514350">
              <a:buFont typeface="+mj-lt"/>
              <a:buAutoNum type="arabicPeriod"/>
            </a:pPr>
            <a:endParaRPr lang="ru-RU" sz="3500" dirty="0" smtClean="0"/>
          </a:p>
          <a:p>
            <a:pPr marL="514350" indent="-514350">
              <a:buFont typeface="+mj-lt"/>
              <a:buAutoNum type="arabicPeriod"/>
            </a:pP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406524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7671" y="0"/>
            <a:ext cx="10018713" cy="1752599"/>
          </a:xfrm>
        </p:spPr>
        <p:txBody>
          <a:bodyPr/>
          <a:lstStyle/>
          <a:p>
            <a:r>
              <a:rPr lang="ru-RU" dirty="0" smtClean="0"/>
              <a:t>Добровольческое движение техникума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425304"/>
              </p:ext>
            </p:extLst>
          </p:nvPr>
        </p:nvGraphicFramePr>
        <p:xfrm>
          <a:off x="1697671" y="1234441"/>
          <a:ext cx="10302239" cy="499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7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060" y="685800"/>
            <a:ext cx="10877265" cy="1752599"/>
          </a:xfrm>
        </p:spPr>
        <p:txBody>
          <a:bodyPr>
            <a:normAutofit/>
          </a:bodyPr>
          <a:lstStyle/>
          <a:p>
            <a:r>
              <a:rPr lang="ru-RU" dirty="0" smtClean="0"/>
              <a:t>Общее количество студентов входящих в «ближайший круг» наблюдения педагога- психолога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163881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68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758</TotalTime>
  <Words>507</Words>
  <Application>Microsoft Office PowerPoint</Application>
  <PresentationFormat>Широкоэкранный</PresentationFormat>
  <Paragraphs>297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Аспект</vt:lpstr>
      <vt:lpstr>Аналитический отчет  педагога-психолога  за 1 семестр 2017-2018 учебного года </vt:lpstr>
      <vt:lpstr>Направления работы педагога-психолога</vt:lpstr>
      <vt:lpstr>Анализ проведенных индивидуальных консультаций за 1 семестр 2017 -2018 у.г.</vt:lpstr>
      <vt:lpstr>Психологические травмы\ посттравматические симптомы</vt:lpstr>
      <vt:lpstr>Итоговая таблица результатов диагностики</vt:lpstr>
      <vt:lpstr>Анализ динамики группового взаимодействия:</vt:lpstr>
      <vt:lpstr>По итогам проведенной диагностики </vt:lpstr>
      <vt:lpstr>Добровольческое движение техникума</vt:lpstr>
      <vt:lpstr>Общее количество студентов входящих в «ближайший круг» наблюдения педагога- психолога</vt:lpstr>
      <vt:lpstr>Мероприятия проведенные волонтерами отряда «Связка»</vt:lpstr>
      <vt:lpstr>2018 - год Добровольчества Расширение количества студентов вступивших в добровольческое движение техникума (спортсмены, активисты, состоящие на ВТК)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отчет  педагога-психолога  за 1 семестр 2017-2018 учебного года</dc:title>
  <dc:creator>029а</dc:creator>
  <cp:lastModifiedBy>Пользователь Windows</cp:lastModifiedBy>
  <cp:revision>27</cp:revision>
  <dcterms:created xsi:type="dcterms:W3CDTF">2018-01-09T08:23:16Z</dcterms:created>
  <dcterms:modified xsi:type="dcterms:W3CDTF">2019-03-27T04:13:53Z</dcterms:modified>
</cp:coreProperties>
</file>