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04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289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03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169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492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873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0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119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77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85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011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6F92F-4FBB-4DAC-91C5-267B5CA3DE68}" type="datetimeFigureOut">
              <a:rPr lang="ru-RU" smtClean="0"/>
              <a:t>23.10.2018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18BD8-11D9-4D28-A322-6FE4C2282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860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Профилактика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ru-RU" dirty="0" smtClean="0"/>
              <a:t>По результатам семинара «Профилактика </a:t>
            </a:r>
            <a:r>
              <a:rPr lang="ru-RU" dirty="0" err="1" smtClean="0"/>
              <a:t>девиантного</a:t>
            </a:r>
            <a:r>
              <a:rPr lang="ru-RU" dirty="0" smtClean="0"/>
              <a:t> поведения в образовательной организации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355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Результаты входящей диагностики 1 курса на основного общего образования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500" dirty="0" smtClean="0"/>
              <a:t>На индивидуальную консультацию были приглашены </a:t>
            </a:r>
            <a:r>
              <a:rPr lang="ru-RU" sz="2500" b="1" dirty="0" smtClean="0"/>
              <a:t>30 человек</a:t>
            </a:r>
          </a:p>
          <a:p>
            <a:r>
              <a:rPr lang="ru-RU" sz="2500" dirty="0" smtClean="0"/>
              <a:t>Наблюдение психолога: </a:t>
            </a:r>
            <a:r>
              <a:rPr lang="ru-RU" sz="2500" b="1" dirty="0" smtClean="0"/>
              <a:t>27 человек</a:t>
            </a:r>
          </a:p>
          <a:p>
            <a:r>
              <a:rPr lang="ru-RU" sz="2500" dirty="0" smtClean="0"/>
              <a:t>Привлечь к </a:t>
            </a:r>
            <a:r>
              <a:rPr lang="ru-RU" sz="2500" dirty="0" err="1" smtClean="0"/>
              <a:t>внеучебной</a:t>
            </a:r>
            <a:r>
              <a:rPr lang="ru-RU" sz="2500" dirty="0" smtClean="0"/>
              <a:t> деятельности: </a:t>
            </a:r>
            <a:r>
              <a:rPr lang="ru-RU" sz="2500" b="1" dirty="0" smtClean="0"/>
              <a:t>19 человек</a:t>
            </a:r>
          </a:p>
          <a:p>
            <a:r>
              <a:rPr lang="ru-RU" sz="2500" dirty="0" smtClean="0"/>
              <a:t>Первоочередное </a:t>
            </a:r>
            <a:r>
              <a:rPr lang="ru-RU" sz="2500" dirty="0" err="1" smtClean="0"/>
              <a:t>тренинговое</a:t>
            </a:r>
            <a:r>
              <a:rPr lang="ru-RU" sz="2500" dirty="0" smtClean="0"/>
              <a:t> воздействие на группы:</a:t>
            </a:r>
          </a:p>
          <a:p>
            <a:pPr marL="0" indent="0">
              <a:buNone/>
            </a:pPr>
            <a:r>
              <a:rPr lang="ru-RU" sz="2500" b="1" dirty="0" smtClean="0"/>
              <a:t>СХ 18-9-1 </a:t>
            </a:r>
            <a:r>
              <a:rPr lang="ru-RU" sz="2500" dirty="0" smtClean="0"/>
              <a:t>– Общее напряжение группы (отсутствие взаимопонимания)</a:t>
            </a:r>
          </a:p>
          <a:p>
            <a:pPr marL="0" indent="0">
              <a:buNone/>
            </a:pPr>
            <a:r>
              <a:rPr lang="ru-RU" sz="2500" b="1" dirty="0" smtClean="0"/>
              <a:t>ДЗ 18-9-1 </a:t>
            </a:r>
            <a:r>
              <a:rPr lang="ru-RU" sz="2500" dirty="0" smtClean="0"/>
              <a:t>– Общее напряжение в группе</a:t>
            </a:r>
          </a:p>
          <a:p>
            <a:pPr marL="0" indent="0">
              <a:buNone/>
            </a:pPr>
            <a:r>
              <a:rPr lang="ru-RU" sz="2500" b="1" dirty="0" smtClean="0"/>
              <a:t>СЗС 18-9-2 </a:t>
            </a:r>
            <a:r>
              <a:rPr lang="ru-RU" sz="2500" dirty="0" smtClean="0"/>
              <a:t>– Конфликтность членов группы; высокий процент тревожности студентов; </a:t>
            </a:r>
            <a:r>
              <a:rPr lang="ru-RU" sz="2500" dirty="0" err="1" smtClean="0"/>
              <a:t>отсутсвие</a:t>
            </a:r>
            <a:r>
              <a:rPr lang="ru-RU" sz="2500" dirty="0" smtClean="0"/>
              <a:t> взаимопонимания;</a:t>
            </a:r>
          </a:p>
          <a:p>
            <a:pPr marL="0" indent="0">
              <a:buNone/>
            </a:pPr>
            <a:r>
              <a:rPr lang="ru-RU" sz="2500" b="1" dirty="0" smtClean="0"/>
              <a:t>ДЗ 18-9-2 </a:t>
            </a:r>
            <a:r>
              <a:rPr lang="ru-RU" sz="2500" dirty="0" smtClean="0"/>
              <a:t>– Высокий процент студентов имеющих сопротивление дисциплине;</a:t>
            </a:r>
          </a:p>
          <a:p>
            <a:pPr marL="0" indent="0">
              <a:buNone/>
            </a:pPr>
            <a:endParaRPr lang="ru-RU" sz="2500" dirty="0"/>
          </a:p>
        </p:txBody>
      </p:sp>
    </p:spTree>
    <p:extLst>
      <p:ext uri="{BB962C8B-B14F-4D97-AF65-F5344CB8AC3E}">
        <p14:creationId xmlns:p14="http://schemas.microsoft.com/office/powerpoint/2010/main" val="3738084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Планируемая дополнительная диагностика для первого курса на базе среднего общего образования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38243"/>
            <a:ext cx="10619509" cy="213677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Диагностика «Ценностные ориентации» - определяет содержательную сторону направленности личности.</a:t>
            </a:r>
          </a:p>
          <a:p>
            <a:r>
              <a:rPr lang="ru-RU" sz="3200" dirty="0" smtClean="0"/>
              <a:t>Оценка потребности в достижении – определяет уровень стремления к улучшению результатов.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586571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</a:t>
            </a:r>
            <a:r>
              <a:rPr lang="ru-RU" dirty="0" smtClean="0"/>
              <a:t>ценка </a:t>
            </a:r>
            <a:r>
              <a:rPr lang="ru-RU" b="1" dirty="0" smtClean="0"/>
              <a:t>Р</a:t>
            </a:r>
            <a:r>
              <a:rPr lang="ru-RU" dirty="0" smtClean="0"/>
              <a:t>исков </a:t>
            </a:r>
            <a:r>
              <a:rPr lang="ru-RU" b="1" dirty="0" err="1" smtClean="0"/>
              <a:t>Д</a:t>
            </a:r>
            <a:r>
              <a:rPr lang="ru-RU" dirty="0" err="1" smtClean="0"/>
              <a:t>евиантного</a:t>
            </a:r>
            <a:r>
              <a:rPr lang="ru-RU" dirty="0" smtClean="0"/>
              <a:t> поведения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ДП  - это устойчивое поведение личности, отклоняющееся от общепринятых, наиболее распространённых и устоявшихся общественных норм (</a:t>
            </a:r>
            <a:r>
              <a:rPr lang="ru-RU" dirty="0"/>
              <a:t>В</a:t>
            </a:r>
            <a:r>
              <a:rPr lang="ru-RU" dirty="0" smtClean="0"/>
              <a:t>икипедия).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b="1" dirty="0" err="1"/>
              <a:t>Девиантное</a:t>
            </a:r>
            <a:r>
              <a:rPr lang="ru-RU" b="1" dirty="0"/>
              <a:t> поведение представляет собой особую форму отклоняющегося поведения, при котором личность утрачивает понятие нравственных ценностей, общественных норм и полностью сосредоточивается на том, чтобы удовлетворить свои </a:t>
            </a:r>
            <a:r>
              <a:rPr lang="ru-RU" b="1" dirty="0" smtClean="0"/>
              <a:t>нужды</a:t>
            </a:r>
            <a:r>
              <a:rPr lang="ru-RU" b="1" dirty="0"/>
              <a:t> </a:t>
            </a:r>
            <a:r>
              <a:rPr lang="ru-RU" b="1" dirty="0" smtClean="0"/>
              <a:t>(</a:t>
            </a:r>
            <a:r>
              <a:rPr lang="en-US" b="1" dirty="0" smtClean="0"/>
              <a:t>Psyh.info)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7071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ЧАСТЬ </a:t>
            </a:r>
            <a:r>
              <a:rPr lang="en-US" b="1" dirty="0"/>
              <a:t>I</a:t>
            </a:r>
            <a:r>
              <a:rPr lang="ru-RU" b="1" dirty="0"/>
              <a:t>: ОЦЕНКА РИСКА И ВОЗМОЖНОСТЕЙ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1. Совершенные в прошлом и текущие правонарушения  / решения суда</a:t>
            </a:r>
          </a:p>
          <a:p>
            <a:pPr marL="0" indent="0">
              <a:buNone/>
            </a:pPr>
            <a:r>
              <a:rPr lang="ru-RU" dirty="0" smtClean="0"/>
              <a:t>2. Семейные обстоятельства / выполнение родительских обязанностей</a:t>
            </a:r>
          </a:p>
          <a:p>
            <a:pPr marL="0" indent="0">
              <a:buNone/>
            </a:pPr>
            <a:r>
              <a:rPr lang="ru-RU" dirty="0" smtClean="0"/>
              <a:t>3. Образование / Трудовая занятость</a:t>
            </a:r>
          </a:p>
          <a:p>
            <a:pPr marL="0" indent="0">
              <a:buNone/>
            </a:pPr>
            <a:r>
              <a:rPr lang="ru-RU" dirty="0" smtClean="0"/>
              <a:t>4. Взаимоотношения со сверстниками</a:t>
            </a:r>
          </a:p>
          <a:p>
            <a:pPr marL="0" indent="0">
              <a:buNone/>
            </a:pPr>
            <a:r>
              <a:rPr lang="ru-RU" dirty="0" smtClean="0"/>
              <a:t>5. Употребление наркотиков, алкоголя, иных </a:t>
            </a:r>
            <a:r>
              <a:rPr lang="ru-RU" dirty="0" err="1" smtClean="0"/>
              <a:t>психоактивных</a:t>
            </a:r>
            <a:r>
              <a:rPr lang="ru-RU" dirty="0" smtClean="0"/>
              <a:t> веществ</a:t>
            </a:r>
          </a:p>
          <a:p>
            <a:pPr marL="0" indent="0">
              <a:buNone/>
            </a:pPr>
            <a:r>
              <a:rPr lang="ru-RU" dirty="0" smtClean="0"/>
              <a:t>6. Досуг/ Свободное время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492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7. Личные качества / поведение</a:t>
            </a:r>
          </a:p>
          <a:p>
            <a:pPr marL="0" indent="0">
              <a:buNone/>
            </a:pPr>
            <a:r>
              <a:rPr lang="ru-RU" dirty="0" smtClean="0"/>
              <a:t>8. Жизненные установки / социальная ориентация</a:t>
            </a:r>
          </a:p>
          <a:p>
            <a:pPr marL="0" indent="0">
              <a:buNone/>
            </a:pPr>
            <a:r>
              <a:rPr lang="ru-RU" dirty="0" smtClean="0"/>
              <a:t>9. Социально-психологические факторы риска</a:t>
            </a:r>
          </a:p>
          <a:p>
            <a:pPr marL="0" indent="0">
              <a:buNone/>
            </a:pPr>
            <a:r>
              <a:rPr lang="ru-RU" dirty="0" smtClean="0"/>
              <a:t>10. Проблемы физического и психического здоровья</a:t>
            </a:r>
          </a:p>
          <a:p>
            <a:pPr marL="0" indent="0">
              <a:buNone/>
            </a:pPr>
            <a:r>
              <a:rPr lang="ru-RU" dirty="0" smtClean="0"/>
              <a:t>11. Личностные проблемы</a:t>
            </a:r>
          </a:p>
          <a:p>
            <a:pPr marL="0" indent="0">
              <a:buNone/>
            </a:pPr>
            <a:r>
              <a:rPr lang="ru-RU" dirty="0" smtClean="0"/>
              <a:t>12. Предыстория криминализации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202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3200" b="1" dirty="0" err="1" smtClean="0"/>
              <a:t>Девиантное</a:t>
            </a:r>
            <a:r>
              <a:rPr lang="ru-RU" sz="3200" b="1" dirty="0" smtClean="0"/>
              <a:t> </a:t>
            </a:r>
            <a:r>
              <a:rPr lang="ru-RU" sz="3200" b="1" dirty="0"/>
              <a:t>поведение подразумевает под собой обязательную деградацию личности, потому как просто невозможно прогрессировать, причиняя боль другим. Человек меняется буквально на глазах: он теряет чувство реальности, элементарный стыд и всякую ответственность.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2535949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304</Words>
  <Application>Microsoft Office PowerPoint</Application>
  <PresentationFormat>Широкоэкранный</PresentationFormat>
  <Paragraphs>34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Профилактика девиантного поведения </vt:lpstr>
      <vt:lpstr>Результаты входящей диагностики 1 курса на основного общего образования </vt:lpstr>
      <vt:lpstr>Планируемая дополнительная диагностика для первого курса на базе среднего общего образования</vt:lpstr>
      <vt:lpstr>Оценка Рисков Девиантного поведения</vt:lpstr>
      <vt:lpstr>ЧАСТЬ I: ОЦЕНКА РИСКА И ВОЗМОЖНОСТЕЙ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2018-10-23T06:58:08Z</dcterms:created>
  <dcterms:modified xsi:type="dcterms:W3CDTF">2018-10-23T09:29:33Z</dcterms:modified>
</cp:coreProperties>
</file>