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59" r:id="rId6"/>
    <p:sldId id="261" r:id="rId7"/>
    <p:sldId id="262" r:id="rId8"/>
    <p:sldId id="263" r:id="rId9"/>
    <p:sldId id="264" r:id="rId10"/>
    <p:sldId id="265" r:id="rId11"/>
    <p:sldId id="268" r:id="rId12"/>
    <p:sldId id="269" r:id="rId13"/>
    <p:sldId id="270" r:id="rId14"/>
    <p:sldId id="271" r:id="rId15"/>
    <p:sldId id="272" r:id="rId16"/>
    <p:sldId id="273" r:id="rId17"/>
    <p:sldId id="274" r:id="rId18"/>
    <p:sldId id="275" r:id="rId19"/>
    <p:sldId id="277" r:id="rId20"/>
    <p:sldId id="280" r:id="rId21"/>
  </p:sldIdLst>
  <p:sldSz cx="9144000" cy="6858000" type="screen4x3"/>
  <p:notesSz cx="6858000" cy="99472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33" d="100"/>
          <a:sy n="33" d="100"/>
        </p:scale>
        <p:origin x="-2424" y="-8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2500">
              <a:solidFill>
                <a:srgbClr val="FF0000"/>
              </a:solidFill>
            </a:defRPr>
          </a:pPr>
          <a:endParaRPr lang="ru-RU"/>
        </a:p>
      </c:txPr>
    </c:title>
    <c:autoTitleDeleted val="0"/>
    <c:plotArea>
      <c:layout>
        <c:manualLayout>
          <c:layoutTarget val="inner"/>
          <c:xMode val="edge"/>
          <c:yMode val="edge"/>
          <c:x val="0"/>
          <c:y val="3.9294072615923006E-2"/>
          <c:w val="0.69648257509477973"/>
          <c:h val="0.93524296442111399"/>
        </c:manualLayout>
      </c:layout>
      <c:ofPieChart>
        <c:ofPieType val="bar"/>
        <c:varyColors val="1"/>
        <c:ser>
          <c:idx val="0"/>
          <c:order val="0"/>
          <c:tx>
            <c:strRef>
              <c:f>Лист1!$B$1</c:f>
              <c:strCache>
                <c:ptCount val="1"/>
                <c:pt idx="0">
                  <c:v>ИГРИМСКАЯ</c:v>
                </c:pt>
              </c:strCache>
            </c:strRef>
          </c:tx>
          <c:dPt>
            <c:idx val="1"/>
            <c:bubble3D val="0"/>
            <c:spPr>
              <a:solidFill>
                <a:srgbClr val="002060"/>
              </a:solidFill>
            </c:spPr>
          </c:dPt>
          <c:dPt>
            <c:idx val="4"/>
            <c:bubble3D val="0"/>
            <c:spPr>
              <a:solidFill>
                <a:srgbClr val="FF0000"/>
              </a:solidFill>
            </c:spPr>
          </c:dPt>
          <c:cat>
            <c:strRef>
              <c:f>Лист1!$A$2:$A$5</c:f>
              <c:strCache>
                <c:ptCount val="4"/>
                <c:pt idx="0">
                  <c:v>отделение Энергетиков</c:v>
                </c:pt>
                <c:pt idx="1">
                  <c:v>студенты не прошедшие диагностику</c:v>
                </c:pt>
                <c:pt idx="2">
                  <c:v>сниженные поазатели</c:v>
                </c:pt>
                <c:pt idx="3">
                  <c:v>показатели в норме</c:v>
                </c:pt>
              </c:strCache>
            </c:strRef>
          </c:cat>
          <c:val>
            <c:numRef>
              <c:f>Лист1!$B$2:$B$5</c:f>
              <c:numCache>
                <c:formatCode>0%</c:formatCode>
                <c:ptCount val="4"/>
                <c:pt idx="0">
                  <c:v>1.1000000000000001</c:v>
                </c:pt>
                <c:pt idx="1">
                  <c:v>0.4</c:v>
                </c:pt>
                <c:pt idx="2">
                  <c:v>0.3</c:v>
                </c:pt>
                <c:pt idx="3">
                  <c:v>0.4</c:v>
                </c:pt>
              </c:numCache>
            </c:numRef>
          </c:val>
        </c:ser>
        <c:dLbls>
          <c:showLegendKey val="0"/>
          <c:showVal val="0"/>
          <c:showCatName val="0"/>
          <c:showSerName val="0"/>
          <c:showPercent val="0"/>
          <c:showBubbleSize val="0"/>
          <c:showLeaderLines val="1"/>
        </c:dLbls>
        <c:gapWidth val="100"/>
        <c:secondPieSize val="75"/>
        <c:serLines/>
      </c:ofPieChart>
    </c:plotArea>
    <c:legend>
      <c:legendPos val="r"/>
      <c:layout>
        <c:manualLayout>
          <c:xMode val="edge"/>
          <c:yMode val="edge"/>
          <c:x val="0.70342701953922426"/>
          <c:y val="0"/>
          <c:w val="0.29657303983417016"/>
          <c:h val="0.98945619233261606"/>
        </c:manualLayout>
      </c:layout>
      <c:overlay val="0"/>
      <c:txPr>
        <a:bodyPr/>
        <a:lstStyle/>
        <a:p>
          <a:pPr>
            <a:defRPr sz="2000" b="1"/>
          </a:pPr>
          <a:endParaRPr lang="ru-RU"/>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38387162681106285"/>
          <c:y val="8.4180979826834635E-3"/>
        </c:manualLayout>
      </c:layout>
      <c:overlay val="0"/>
      <c:txPr>
        <a:bodyPr/>
        <a:lstStyle/>
        <a:p>
          <a:pPr>
            <a:defRPr sz="3000">
              <a:solidFill>
                <a:schemeClr val="accent5"/>
              </a:solidFill>
            </a:defRPr>
          </a:pPr>
          <a:endParaRPr lang="ru-RU"/>
        </a:p>
      </c:txPr>
    </c:title>
    <c:autoTitleDeleted val="0"/>
    <c:plotArea>
      <c:layout>
        <c:manualLayout>
          <c:layoutTarget val="inner"/>
          <c:xMode val="edge"/>
          <c:yMode val="edge"/>
          <c:x val="0"/>
          <c:y val="3.9223243947653156E-4"/>
          <c:w val="0.72614226793079439"/>
          <c:h val="0.96983554503239544"/>
        </c:manualLayout>
      </c:layout>
      <c:ofPieChart>
        <c:ofPieType val="bar"/>
        <c:varyColors val="1"/>
        <c:ser>
          <c:idx val="0"/>
          <c:order val="0"/>
          <c:tx>
            <c:strRef>
              <c:f>Лист1!$B$1</c:f>
              <c:strCache>
                <c:ptCount val="1"/>
                <c:pt idx="0">
                  <c:v>Энергетиков</c:v>
                </c:pt>
              </c:strCache>
            </c:strRef>
          </c:tx>
          <c:dPt>
            <c:idx val="0"/>
            <c:bubble3D val="0"/>
            <c:spPr>
              <a:solidFill>
                <a:srgbClr val="002060"/>
              </a:solidFill>
            </c:spPr>
          </c:dPt>
          <c:dPt>
            <c:idx val="1"/>
            <c:bubble3D val="0"/>
            <c:spPr>
              <a:solidFill>
                <a:srgbClr val="FF0000"/>
              </a:solidFill>
            </c:spPr>
          </c:dPt>
          <c:cat>
            <c:strRef>
              <c:f>Лист1!$A$2:$A$5</c:f>
              <c:strCache>
                <c:ptCount val="4"/>
                <c:pt idx="0">
                  <c:v>Студенты не прошедшие диагностику</c:v>
                </c:pt>
                <c:pt idx="1">
                  <c:v>Отделение Игримская</c:v>
                </c:pt>
                <c:pt idx="2">
                  <c:v>Сниженые показатели</c:v>
                </c:pt>
                <c:pt idx="3">
                  <c:v>показатели в норме</c:v>
                </c:pt>
              </c:strCache>
            </c:strRef>
          </c:cat>
          <c:val>
            <c:numRef>
              <c:f>Лист1!$B$2:$B$5</c:f>
              <c:numCache>
                <c:formatCode>0%</c:formatCode>
                <c:ptCount val="4"/>
                <c:pt idx="0">
                  <c:v>0.5</c:v>
                </c:pt>
                <c:pt idx="1">
                  <c:v>0.6</c:v>
                </c:pt>
                <c:pt idx="2">
                  <c:v>0.3</c:v>
                </c:pt>
                <c:pt idx="3">
                  <c:v>0.7</c:v>
                </c:pt>
              </c:numCache>
            </c:numRef>
          </c:val>
        </c:ser>
        <c:dLbls>
          <c:showLegendKey val="0"/>
          <c:showVal val="0"/>
          <c:showCatName val="0"/>
          <c:showSerName val="0"/>
          <c:showPercent val="0"/>
          <c:showBubbleSize val="0"/>
          <c:showLeaderLines val="1"/>
        </c:dLbls>
        <c:gapWidth val="100"/>
        <c:secondPieSize val="75"/>
        <c:serLines/>
      </c:ofPieChart>
    </c:plotArea>
    <c:legend>
      <c:legendPos val="r"/>
      <c:layout>
        <c:manualLayout>
          <c:xMode val="edge"/>
          <c:yMode val="edge"/>
          <c:x val="0.72704687955672209"/>
          <c:y val="0"/>
          <c:w val="0.27295307446488254"/>
          <c:h val="1"/>
        </c:manualLayout>
      </c:layout>
      <c:overlay val="0"/>
      <c:txPr>
        <a:bodyPr/>
        <a:lstStyle/>
        <a:p>
          <a:pPr>
            <a:defRPr sz="2000" b="1"/>
          </a:pPr>
          <a:endParaRPr lang="ru-RU"/>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
          <c:y val="0"/>
          <c:w val="0.67960728304050322"/>
          <c:h val="0.97035751164478379"/>
        </c:manualLayout>
      </c:layout>
      <c:pie3DChart>
        <c:varyColors val="1"/>
        <c:ser>
          <c:idx val="0"/>
          <c:order val="0"/>
          <c:tx>
            <c:strRef>
              <c:f>Лист1!$B$1</c:f>
              <c:strCache>
                <c:ptCount val="1"/>
                <c:pt idx="0">
                  <c:v>Интеллектуальная лабильность</c:v>
                </c:pt>
              </c:strCache>
            </c:strRef>
          </c:tx>
          <c:explosion val="25"/>
          <c:dLbls>
            <c:dLbl>
              <c:idx val="0"/>
              <c:layout>
                <c:manualLayout>
                  <c:x val="-8.3598230776708471E-2"/>
                  <c:y val="9.2734739546036948E-2"/>
                </c:manualLayout>
              </c:layout>
              <c:showLegendKey val="0"/>
              <c:showVal val="1"/>
              <c:showCatName val="0"/>
              <c:showSerName val="0"/>
              <c:showPercent val="0"/>
              <c:showBubbleSize val="0"/>
            </c:dLbl>
            <c:txPr>
              <a:bodyPr/>
              <a:lstStyle/>
              <a:p>
                <a:pPr>
                  <a:defRPr sz="2500"/>
                </a:pPr>
                <a:endParaRPr lang="ru-RU"/>
              </a:p>
            </c:txPr>
            <c:showLegendKey val="0"/>
            <c:showVal val="1"/>
            <c:showCatName val="0"/>
            <c:showSerName val="0"/>
            <c:showPercent val="0"/>
            <c:showBubbleSize val="0"/>
            <c:showLeaderLines val="1"/>
          </c:dLbls>
          <c:cat>
            <c:strRef>
              <c:f>Лист1!$A$2:$A$5</c:f>
              <c:strCache>
                <c:ptCount val="4"/>
                <c:pt idx="0">
                  <c:v>Снижена на фоне низких показателей САН</c:v>
                </c:pt>
                <c:pt idx="1">
                  <c:v>Снижена на фоне низких показателей адаптации</c:v>
                </c:pt>
                <c:pt idx="2">
                  <c:v>Без снижения показателей САН и адаптации</c:v>
                </c:pt>
                <c:pt idx="3">
                  <c:v>Сниженные показатели САН и\или адаптации, исключая интеллектуальную лабильность</c:v>
                </c:pt>
              </c:strCache>
            </c:strRef>
          </c:cat>
          <c:val>
            <c:numRef>
              <c:f>Лист1!$B$2:$B$5</c:f>
              <c:numCache>
                <c:formatCode>0.00%</c:formatCode>
                <c:ptCount val="4"/>
                <c:pt idx="0">
                  <c:v>0.11600000000000001</c:v>
                </c:pt>
                <c:pt idx="1">
                  <c:v>0.34799999999999998</c:v>
                </c:pt>
                <c:pt idx="2">
                  <c:v>0.25900000000000001</c:v>
                </c:pt>
                <c:pt idx="3">
                  <c:v>0.27700000000000002</c:v>
                </c:pt>
              </c:numCache>
            </c:numRef>
          </c:val>
        </c:ser>
        <c:dLbls>
          <c:showLegendKey val="0"/>
          <c:showVal val="0"/>
          <c:showCatName val="0"/>
          <c:showSerName val="0"/>
          <c:showPercent val="0"/>
          <c:showBubbleSize val="0"/>
          <c:showLeaderLines val="1"/>
        </c:dLbls>
      </c:pie3DChart>
    </c:plotArea>
    <c:legend>
      <c:legendPos val="r"/>
      <c:layout>
        <c:manualLayout>
          <c:xMode val="edge"/>
          <c:yMode val="edge"/>
          <c:x val="0.7205228197186252"/>
          <c:y val="6.2819780011458331E-3"/>
          <c:w val="0.26655346118055989"/>
          <c:h val="0.96471712207987559"/>
        </c:manualLayout>
      </c:layout>
      <c:overlay val="0"/>
      <c:spPr>
        <a:effectLst>
          <a:glow rad="228600">
            <a:schemeClr val="accent4">
              <a:satMod val="175000"/>
              <a:alpha val="40000"/>
            </a:schemeClr>
          </a:glow>
        </a:effectLst>
      </c:spPr>
      <c:txPr>
        <a:bodyPr/>
        <a:lstStyle/>
        <a:p>
          <a:pPr>
            <a:defRPr sz="1500"/>
          </a:pPr>
          <a:endParaRPr lang="ru-RU"/>
        </a:p>
      </c:txPr>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31.08.2015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31.08.2015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31.08.2015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31.08.2015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31.08.2015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31.08.2015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31.08.2015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31.08.2015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2780928"/>
            <a:ext cx="9144000" cy="1470025"/>
          </a:xfrm>
        </p:spPr>
        <p:txBody>
          <a:bodyPr>
            <a:normAutofit fontScale="90000"/>
          </a:bodyPr>
          <a:lstStyle/>
          <a:p>
            <a:r>
              <a:rPr lang="ru-RU" b="1" dirty="0"/>
              <a:t>Результаты диагностики студентов «Тюменского техникума строительной индустрии и городского хозяйства</a:t>
            </a:r>
            <a:r>
              <a:rPr lang="ru-RU" b="1" dirty="0" smtClean="0"/>
              <a:t>»</a:t>
            </a:r>
            <a:br>
              <a:rPr lang="ru-RU" b="1" dirty="0" smtClean="0"/>
            </a:br>
            <a:r>
              <a:rPr lang="ru-RU" dirty="0"/>
              <a:t/>
            </a:r>
            <a:br>
              <a:rPr lang="ru-RU" dirty="0"/>
            </a:br>
            <a:r>
              <a:rPr lang="ru-RU" b="1" dirty="0" smtClean="0"/>
              <a:t>2014-2015 учебный год</a:t>
            </a:r>
            <a:endParaRPr lang="ru-RU" b="1" dirty="0"/>
          </a:p>
        </p:txBody>
      </p:sp>
    </p:spTree>
    <p:extLst>
      <p:ext uri="{BB962C8B-B14F-4D97-AF65-F5344CB8AC3E}">
        <p14:creationId xmlns:p14="http://schemas.microsoft.com/office/powerpoint/2010/main" val="42878076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48680"/>
            <a:ext cx="9122443" cy="1143000"/>
          </a:xfrm>
        </p:spPr>
        <p:txBody>
          <a:bodyPr>
            <a:noAutofit/>
          </a:bodyPr>
          <a:lstStyle/>
          <a:p>
            <a:r>
              <a:rPr lang="ru-RU" sz="3000" dirty="0"/>
              <a:t>Сравнительный анализ </a:t>
            </a:r>
            <a:r>
              <a:rPr lang="en-US" sz="3000" b="1" dirty="0" smtClean="0"/>
              <a:t>IQ </a:t>
            </a:r>
            <a:r>
              <a:rPr lang="ru-RU" sz="3000" b="1" dirty="0" smtClean="0"/>
              <a:t>Лабильности</a:t>
            </a:r>
            <a:br>
              <a:rPr lang="ru-RU" sz="3000" b="1" dirty="0" smtClean="0"/>
            </a:br>
            <a:r>
              <a:rPr lang="ru-RU" sz="3000" dirty="0" smtClean="0"/>
              <a:t> </a:t>
            </a:r>
            <a:r>
              <a:rPr lang="ru-RU" sz="3000" dirty="0" smtClean="0">
                <a:solidFill>
                  <a:srgbClr val="0070C0"/>
                </a:solidFill>
              </a:rPr>
              <a:t>Самочувствие, Активности, Настроение </a:t>
            </a:r>
            <a:r>
              <a:rPr lang="ru-RU" sz="3000" dirty="0" smtClean="0"/>
              <a:t>и  </a:t>
            </a:r>
            <a:r>
              <a:rPr lang="ru-RU" sz="3000" dirty="0" smtClean="0">
                <a:solidFill>
                  <a:srgbClr val="FF0000"/>
                </a:solidFill>
              </a:rPr>
              <a:t>Уровня адаптации </a:t>
            </a:r>
            <a:r>
              <a:rPr lang="ru-RU" sz="3000" dirty="0" smtClean="0"/>
              <a:t> </a:t>
            </a:r>
            <a:r>
              <a:rPr lang="ru-RU" sz="3000" dirty="0"/>
              <a:t>выражен в следующей диаграмме:</a:t>
            </a:r>
            <a:br>
              <a:rPr lang="ru-RU" sz="3000" dirty="0"/>
            </a:br>
            <a:endParaRPr lang="ru-RU" sz="30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004484106"/>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829805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24744"/>
            <a:ext cx="8229600" cy="4680520"/>
          </a:xfrm>
        </p:spPr>
        <p:txBody>
          <a:bodyPr>
            <a:noAutofit/>
          </a:bodyPr>
          <a:lstStyle/>
          <a:p>
            <a:pPr algn="l"/>
            <a:r>
              <a:rPr lang="ru-RU" sz="3000" b="1" dirty="0" smtClean="0"/>
              <a:t>                                  Рекомендации:</a:t>
            </a:r>
            <a:br>
              <a:rPr lang="ru-RU" sz="3000" b="1" dirty="0" smtClean="0"/>
            </a:br>
            <a:r>
              <a:rPr lang="ru-RU" sz="3000" b="1" dirty="0" smtClean="0"/>
              <a:t/>
            </a:r>
            <a:br>
              <a:rPr lang="ru-RU" sz="3000" b="1" dirty="0" smtClean="0"/>
            </a:br>
            <a:r>
              <a:rPr lang="ru-RU" sz="3000" b="1" dirty="0" smtClean="0"/>
              <a:t>1. </a:t>
            </a:r>
            <a:r>
              <a:rPr lang="ru-RU" sz="3000" dirty="0" smtClean="0"/>
              <a:t> Необходимо </a:t>
            </a:r>
            <a:r>
              <a:rPr lang="ru-RU" sz="3000" dirty="0"/>
              <a:t>повысить эффективность адаптационного процесса </a:t>
            </a:r>
            <a:r>
              <a:rPr lang="ru-RU" sz="3000" dirty="0" smtClean="0"/>
              <a:t>первокурсников;</a:t>
            </a:r>
            <a:br>
              <a:rPr lang="ru-RU" sz="3000" dirty="0" smtClean="0"/>
            </a:br>
            <a:r>
              <a:rPr lang="ru-RU" sz="3000" b="1" dirty="0" smtClean="0"/>
              <a:t>2.  </a:t>
            </a:r>
            <a:r>
              <a:rPr lang="ru-RU" sz="3000" dirty="0"/>
              <a:t>С</a:t>
            </a:r>
            <a:r>
              <a:rPr lang="ru-RU" sz="3000" dirty="0" smtClean="0"/>
              <a:t>ократить адаптационный период </a:t>
            </a:r>
            <a:r>
              <a:rPr lang="ru-RU" sz="3000" dirty="0"/>
              <a:t>до 1,5  месяцев. </a:t>
            </a:r>
            <a:br>
              <a:rPr lang="ru-RU" sz="3000" dirty="0"/>
            </a:br>
            <a:endParaRPr lang="ru-RU" sz="3000" dirty="0"/>
          </a:p>
        </p:txBody>
      </p:sp>
    </p:spTree>
    <p:extLst>
      <p:ext uri="{BB962C8B-B14F-4D97-AF65-F5344CB8AC3E}">
        <p14:creationId xmlns:p14="http://schemas.microsoft.com/office/powerpoint/2010/main" val="40994645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068960"/>
            <a:ext cx="8229600" cy="1143000"/>
          </a:xfrm>
        </p:spPr>
        <p:txBody>
          <a:bodyPr>
            <a:normAutofit fontScale="90000"/>
          </a:bodyPr>
          <a:lstStyle/>
          <a:p>
            <a:r>
              <a:rPr lang="ru-RU" dirty="0"/>
              <a:t>Сокращение сроков адаптационного периода позволит сформировать у индивидуума, попавшего в ситуацию стресса (смена коллектива</a:t>
            </a:r>
            <a:r>
              <a:rPr lang="ru-RU" dirty="0" smtClean="0"/>
              <a:t>)  </a:t>
            </a:r>
            <a:r>
              <a:rPr lang="ru-RU" dirty="0"/>
              <a:t>эффективный механизм </a:t>
            </a:r>
            <a:r>
              <a:rPr lang="ru-RU" dirty="0" smtClean="0"/>
              <a:t>адаптации, </a:t>
            </a:r>
            <a:r>
              <a:rPr lang="ru-RU" dirty="0"/>
              <a:t>в том числе и после выпуска </a:t>
            </a:r>
            <a:r>
              <a:rPr lang="ru-RU" dirty="0" smtClean="0"/>
              <a:t>(выход </a:t>
            </a:r>
            <a:r>
              <a:rPr lang="ru-RU" dirty="0"/>
              <a:t>на производство</a:t>
            </a:r>
            <a:r>
              <a:rPr lang="ru-RU" dirty="0" smtClean="0"/>
              <a:t>)</a:t>
            </a:r>
            <a:r>
              <a:rPr lang="ru-RU" dirty="0"/>
              <a:t/>
            </a:r>
            <a:br>
              <a:rPr lang="ru-RU" dirty="0"/>
            </a:br>
            <a:endParaRPr lang="ru-RU" dirty="0"/>
          </a:p>
        </p:txBody>
      </p:sp>
    </p:spTree>
    <p:extLst>
      <p:ext uri="{BB962C8B-B14F-4D97-AF65-F5344CB8AC3E}">
        <p14:creationId xmlns:p14="http://schemas.microsoft.com/office/powerpoint/2010/main" val="3242491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708920"/>
            <a:ext cx="8229600" cy="1143000"/>
          </a:xfrm>
        </p:spPr>
        <p:txBody>
          <a:bodyPr>
            <a:noAutofit/>
          </a:bodyPr>
          <a:lstStyle/>
          <a:p>
            <a:pPr algn="l"/>
            <a:r>
              <a:rPr lang="ru-RU" sz="3000" b="1" dirty="0"/>
              <a:t>Механизмы сокращения адаптационного периода без потери </a:t>
            </a:r>
            <a:r>
              <a:rPr lang="ru-RU" sz="3000" b="1" dirty="0" smtClean="0"/>
              <a:t>эффективности:</a:t>
            </a:r>
            <a:r>
              <a:rPr lang="ru-RU" sz="3000" dirty="0"/>
              <a:t/>
            </a:r>
            <a:br>
              <a:rPr lang="ru-RU" sz="3000" dirty="0"/>
            </a:br>
            <a:r>
              <a:rPr lang="ru-RU" sz="3000" dirty="0" smtClean="0"/>
              <a:t>1. Повышение </a:t>
            </a:r>
            <a:r>
              <a:rPr lang="ru-RU" sz="3000" dirty="0"/>
              <a:t>психолого-педагогической грамотности кураторов первых курсов;</a:t>
            </a:r>
            <a:br>
              <a:rPr lang="ru-RU" sz="3000" dirty="0"/>
            </a:br>
            <a:r>
              <a:rPr lang="ru-RU" sz="3000" dirty="0" smtClean="0"/>
              <a:t>2. Создание </a:t>
            </a:r>
            <a:r>
              <a:rPr lang="ru-RU" sz="3000" dirty="0"/>
              <a:t>комфортных условий,  пребывая студентов в учебной организации путем научения по принципу «Равный – Равному»;</a:t>
            </a:r>
            <a:br>
              <a:rPr lang="ru-RU" sz="3000" dirty="0"/>
            </a:br>
            <a:r>
              <a:rPr lang="ru-RU" sz="3000" dirty="0" smtClean="0"/>
              <a:t>3. Организация </a:t>
            </a:r>
            <a:r>
              <a:rPr lang="ru-RU" sz="3000" dirty="0"/>
              <a:t>и активное привлечение первокурсников ко вне учебной деятельности через создание системы поощрения и публичного признания, как на групповом уровне, так и на индивидуальном;</a:t>
            </a:r>
            <a:br>
              <a:rPr lang="ru-RU" sz="3000" dirty="0"/>
            </a:br>
            <a:endParaRPr lang="ru-RU" sz="3000" dirty="0"/>
          </a:p>
        </p:txBody>
      </p:sp>
    </p:spTree>
    <p:extLst>
      <p:ext uri="{BB962C8B-B14F-4D97-AF65-F5344CB8AC3E}">
        <p14:creationId xmlns:p14="http://schemas.microsoft.com/office/powerpoint/2010/main" val="23223011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3140968"/>
            <a:ext cx="9144000" cy="1143000"/>
          </a:xfrm>
        </p:spPr>
        <p:txBody>
          <a:bodyPr>
            <a:noAutofit/>
          </a:bodyPr>
          <a:lstStyle/>
          <a:p>
            <a:pPr algn="l"/>
            <a:r>
              <a:rPr lang="ru-RU" sz="2500" dirty="0"/>
              <a:t>Перечень студентов с низким коэффициентом IQ  лабильности по причине внешних </a:t>
            </a:r>
            <a:r>
              <a:rPr lang="ru-RU" sz="2500" dirty="0" smtClean="0"/>
              <a:t>фактор:</a:t>
            </a:r>
            <a:r>
              <a:rPr lang="ru-RU" sz="2500" dirty="0"/>
              <a:t/>
            </a:r>
            <a:br>
              <a:rPr lang="ru-RU" sz="2500" dirty="0"/>
            </a:br>
            <a:r>
              <a:rPr lang="ru-RU" sz="2500" dirty="0" smtClean="0"/>
              <a:t>         1</a:t>
            </a:r>
            <a:r>
              <a:rPr lang="ru-RU" sz="2500" dirty="0"/>
              <a:t>.	Кондратьев Максим</a:t>
            </a:r>
            <a:br>
              <a:rPr lang="ru-RU" sz="2500" dirty="0"/>
            </a:br>
            <a:r>
              <a:rPr lang="ru-RU" sz="2500" dirty="0" smtClean="0"/>
              <a:t>         2</a:t>
            </a:r>
            <a:r>
              <a:rPr lang="ru-RU" sz="2500" dirty="0"/>
              <a:t>.	Дуров Александр</a:t>
            </a:r>
            <a:br>
              <a:rPr lang="ru-RU" sz="2500" dirty="0"/>
            </a:br>
            <a:r>
              <a:rPr lang="ru-RU" sz="2500" dirty="0" smtClean="0"/>
              <a:t>         3</a:t>
            </a:r>
            <a:r>
              <a:rPr lang="ru-RU" sz="2500" dirty="0"/>
              <a:t>.	Глазов Владислав</a:t>
            </a:r>
            <a:br>
              <a:rPr lang="ru-RU" sz="2500" dirty="0"/>
            </a:br>
            <a:r>
              <a:rPr lang="ru-RU" sz="2500" dirty="0" smtClean="0"/>
              <a:t>         4</a:t>
            </a:r>
            <a:r>
              <a:rPr lang="ru-RU" sz="2500" dirty="0"/>
              <a:t>.	</a:t>
            </a:r>
            <a:r>
              <a:rPr lang="ru-RU" sz="2500" dirty="0" err="1"/>
              <a:t>Баркинхоев</a:t>
            </a:r>
            <a:r>
              <a:rPr lang="ru-RU" sz="2500" dirty="0"/>
              <a:t> Руслан</a:t>
            </a:r>
            <a:br>
              <a:rPr lang="ru-RU" sz="2500" dirty="0"/>
            </a:br>
            <a:r>
              <a:rPr lang="ru-RU" sz="2500" dirty="0" smtClean="0"/>
              <a:t>         5</a:t>
            </a:r>
            <a:r>
              <a:rPr lang="ru-RU" sz="2500" dirty="0"/>
              <a:t>.	</a:t>
            </a:r>
            <a:r>
              <a:rPr lang="ru-RU" sz="2500" dirty="0" err="1"/>
              <a:t>Горячевских</a:t>
            </a:r>
            <a:r>
              <a:rPr lang="ru-RU" sz="2500" dirty="0"/>
              <a:t> Роман</a:t>
            </a:r>
            <a:br>
              <a:rPr lang="ru-RU" sz="2500" dirty="0"/>
            </a:br>
            <a:r>
              <a:rPr lang="ru-RU" sz="2500" dirty="0" smtClean="0"/>
              <a:t>         6</a:t>
            </a:r>
            <a:r>
              <a:rPr lang="ru-RU" sz="2500" dirty="0"/>
              <a:t>.	</a:t>
            </a:r>
            <a:r>
              <a:rPr lang="ru-RU" sz="2500" dirty="0" err="1"/>
              <a:t>Бузолин</a:t>
            </a:r>
            <a:r>
              <a:rPr lang="ru-RU" sz="2500" dirty="0"/>
              <a:t> Владимир</a:t>
            </a:r>
            <a:br>
              <a:rPr lang="ru-RU" sz="2500" dirty="0"/>
            </a:br>
            <a:r>
              <a:rPr lang="ru-RU" sz="2500" dirty="0" smtClean="0"/>
              <a:t>         7</a:t>
            </a:r>
            <a:r>
              <a:rPr lang="ru-RU" sz="2500" dirty="0"/>
              <a:t>.	</a:t>
            </a:r>
            <a:r>
              <a:rPr lang="ru-RU" sz="2500" dirty="0" err="1"/>
              <a:t>Заракушев</a:t>
            </a:r>
            <a:r>
              <a:rPr lang="ru-RU" sz="2500" dirty="0"/>
              <a:t> Алексей</a:t>
            </a:r>
            <a:br>
              <a:rPr lang="ru-RU" sz="2500" dirty="0"/>
            </a:br>
            <a:r>
              <a:rPr lang="ru-RU" sz="2500" dirty="0" smtClean="0"/>
              <a:t>         8</a:t>
            </a:r>
            <a:r>
              <a:rPr lang="ru-RU" sz="2500" dirty="0"/>
              <a:t>.	</a:t>
            </a:r>
            <a:r>
              <a:rPr lang="ru-RU" sz="2500" dirty="0" err="1"/>
              <a:t>Абраев</a:t>
            </a:r>
            <a:r>
              <a:rPr lang="ru-RU" sz="2500" dirty="0"/>
              <a:t> Сергей</a:t>
            </a:r>
            <a:br>
              <a:rPr lang="ru-RU" sz="2500" dirty="0"/>
            </a:br>
            <a:r>
              <a:rPr lang="ru-RU" sz="2500" dirty="0" smtClean="0"/>
              <a:t>         9</a:t>
            </a:r>
            <a:r>
              <a:rPr lang="ru-RU" sz="2500" dirty="0"/>
              <a:t>.	</a:t>
            </a:r>
            <a:r>
              <a:rPr lang="ru-RU" sz="2500" dirty="0" err="1"/>
              <a:t>Эргошев</a:t>
            </a:r>
            <a:r>
              <a:rPr lang="ru-RU" sz="2500" dirty="0"/>
              <a:t> </a:t>
            </a:r>
            <a:r>
              <a:rPr lang="ru-RU" sz="2500" dirty="0" err="1"/>
              <a:t>Обиджан</a:t>
            </a:r>
            <a:r>
              <a:rPr lang="ru-RU" sz="2500" dirty="0"/>
              <a:t/>
            </a:r>
            <a:br>
              <a:rPr lang="ru-RU" sz="2500" dirty="0"/>
            </a:br>
            <a:r>
              <a:rPr lang="ru-RU" sz="2500" dirty="0" smtClean="0"/>
              <a:t>       10</a:t>
            </a:r>
            <a:r>
              <a:rPr lang="ru-RU" sz="2500" dirty="0"/>
              <a:t>.	</a:t>
            </a:r>
            <a:r>
              <a:rPr lang="ru-RU" sz="2500" dirty="0" err="1"/>
              <a:t>Злыгостева</a:t>
            </a:r>
            <a:r>
              <a:rPr lang="ru-RU" sz="2500" dirty="0"/>
              <a:t> Оксана</a:t>
            </a:r>
            <a:br>
              <a:rPr lang="ru-RU" sz="2500" dirty="0"/>
            </a:br>
            <a:r>
              <a:rPr lang="ru-RU" sz="2500" dirty="0" smtClean="0"/>
              <a:t>       11</a:t>
            </a:r>
            <a:r>
              <a:rPr lang="ru-RU" sz="2500" dirty="0"/>
              <a:t>.	Коновалов Артем</a:t>
            </a:r>
            <a:br>
              <a:rPr lang="ru-RU" sz="2500" dirty="0"/>
            </a:br>
            <a:r>
              <a:rPr lang="ru-RU" sz="2500" dirty="0" smtClean="0"/>
              <a:t>       12</a:t>
            </a:r>
            <a:r>
              <a:rPr lang="ru-RU" sz="2500" dirty="0"/>
              <a:t>.	Шипунов Владимир</a:t>
            </a:r>
            <a:br>
              <a:rPr lang="ru-RU" sz="2500" dirty="0"/>
            </a:br>
            <a:r>
              <a:rPr lang="ru-RU" sz="2500" dirty="0" smtClean="0"/>
              <a:t>       13</a:t>
            </a:r>
            <a:r>
              <a:rPr lang="ru-RU" sz="2500" dirty="0"/>
              <a:t>.	Гусейнов Махмуд</a:t>
            </a:r>
            <a:br>
              <a:rPr lang="ru-RU" sz="2500" dirty="0"/>
            </a:br>
            <a:r>
              <a:rPr lang="ru-RU" sz="2500" b="1" dirty="0"/>
              <a:t>Данным студентам необходимо </a:t>
            </a:r>
            <a:r>
              <a:rPr lang="ru-RU" sz="2500" b="1" dirty="0" smtClean="0"/>
              <a:t>продолжить посещать </a:t>
            </a:r>
            <a:r>
              <a:rPr lang="ru-RU" sz="2500" b="1" dirty="0"/>
              <a:t>кабинет психолога. </a:t>
            </a:r>
            <a:br>
              <a:rPr lang="ru-RU" sz="2500" b="1" dirty="0"/>
            </a:br>
            <a:r>
              <a:rPr lang="ru-RU" sz="2500" dirty="0"/>
              <a:t/>
            </a:r>
            <a:br>
              <a:rPr lang="ru-RU" sz="2500" dirty="0"/>
            </a:br>
            <a:endParaRPr lang="ru-RU" sz="2500" dirty="0"/>
          </a:p>
        </p:txBody>
      </p:sp>
    </p:spTree>
    <p:extLst>
      <p:ext uri="{BB962C8B-B14F-4D97-AF65-F5344CB8AC3E}">
        <p14:creationId xmlns:p14="http://schemas.microsoft.com/office/powerpoint/2010/main" val="20097126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852936"/>
            <a:ext cx="9144000" cy="1143000"/>
          </a:xfrm>
        </p:spPr>
        <p:txBody>
          <a:bodyPr>
            <a:noAutofit/>
          </a:bodyPr>
          <a:lstStyle/>
          <a:p>
            <a:pPr algn="l"/>
            <a:r>
              <a:rPr lang="ru-RU" sz="2000" dirty="0" smtClean="0"/>
              <a:t>	Перечень </a:t>
            </a:r>
            <a:r>
              <a:rPr lang="ru-RU" sz="2000" dirty="0"/>
              <a:t>студентов имеющих низкий показатель IQ лабильности по </a:t>
            </a:r>
            <a:r>
              <a:rPr lang="ru-RU" sz="2000" dirty="0" smtClean="0"/>
              <a:t>	иным </a:t>
            </a:r>
            <a:r>
              <a:rPr lang="ru-RU" sz="2000" dirty="0"/>
              <a:t>причинам (не связанным с внешними факторами)</a:t>
            </a:r>
            <a:br>
              <a:rPr lang="ru-RU" sz="2000" dirty="0"/>
            </a:br>
            <a:r>
              <a:rPr lang="ru-RU" sz="2000" dirty="0" smtClean="0"/>
              <a:t>          1</a:t>
            </a:r>
            <a:r>
              <a:rPr lang="ru-RU" sz="2000" dirty="0"/>
              <a:t>.	</a:t>
            </a:r>
            <a:r>
              <a:rPr lang="ru-RU" sz="2000" dirty="0" err="1"/>
              <a:t>Мухамедшин</a:t>
            </a:r>
            <a:r>
              <a:rPr lang="ru-RU" sz="2000" dirty="0"/>
              <a:t> </a:t>
            </a:r>
            <a:r>
              <a:rPr lang="ru-RU" sz="2000" dirty="0" err="1"/>
              <a:t>Ризоват</a:t>
            </a:r>
            <a:r>
              <a:rPr lang="ru-RU" sz="2000" dirty="0"/>
              <a:t/>
            </a:r>
            <a:br>
              <a:rPr lang="ru-RU" sz="2000" dirty="0"/>
            </a:br>
            <a:r>
              <a:rPr lang="ru-RU" sz="2000" dirty="0" smtClean="0"/>
              <a:t>          2</a:t>
            </a:r>
            <a:r>
              <a:rPr lang="ru-RU" sz="2000" dirty="0"/>
              <a:t>.	Белокрылов</a:t>
            </a:r>
            <a:br>
              <a:rPr lang="ru-RU" sz="2000" dirty="0"/>
            </a:br>
            <a:r>
              <a:rPr lang="ru-RU" sz="2000" dirty="0" smtClean="0"/>
              <a:t>          3</a:t>
            </a:r>
            <a:r>
              <a:rPr lang="ru-RU" sz="2000" dirty="0"/>
              <a:t>.	</a:t>
            </a:r>
            <a:r>
              <a:rPr lang="ru-RU" sz="2000" dirty="0" err="1"/>
              <a:t>Курмашев</a:t>
            </a:r>
            <a:r>
              <a:rPr lang="ru-RU" sz="2000" dirty="0"/>
              <a:t> Артур</a:t>
            </a:r>
            <a:br>
              <a:rPr lang="ru-RU" sz="2000" dirty="0"/>
            </a:br>
            <a:r>
              <a:rPr lang="ru-RU" sz="2000" dirty="0" smtClean="0"/>
              <a:t>          4</a:t>
            </a:r>
            <a:r>
              <a:rPr lang="ru-RU" sz="2000" dirty="0"/>
              <a:t>.	</a:t>
            </a:r>
            <a:r>
              <a:rPr lang="ru-RU" sz="2000" dirty="0" err="1"/>
              <a:t>Емелин</a:t>
            </a:r>
            <a:r>
              <a:rPr lang="ru-RU" sz="2000" dirty="0"/>
              <a:t> Антон</a:t>
            </a:r>
            <a:br>
              <a:rPr lang="ru-RU" sz="2000" dirty="0"/>
            </a:br>
            <a:r>
              <a:rPr lang="ru-RU" sz="2000" dirty="0" smtClean="0"/>
              <a:t>          5</a:t>
            </a:r>
            <a:r>
              <a:rPr lang="ru-RU" sz="2000" dirty="0"/>
              <a:t>.	Вахрушев Андрей</a:t>
            </a:r>
            <a:br>
              <a:rPr lang="ru-RU" sz="2000" dirty="0"/>
            </a:br>
            <a:r>
              <a:rPr lang="ru-RU" sz="2000" dirty="0" smtClean="0"/>
              <a:t>          6</a:t>
            </a:r>
            <a:r>
              <a:rPr lang="ru-RU" sz="2000" dirty="0"/>
              <a:t>.	Рыльских Иван</a:t>
            </a:r>
            <a:br>
              <a:rPr lang="ru-RU" sz="2000" dirty="0"/>
            </a:br>
            <a:r>
              <a:rPr lang="ru-RU" sz="2000" dirty="0" smtClean="0"/>
              <a:t>          7</a:t>
            </a:r>
            <a:r>
              <a:rPr lang="ru-RU" sz="2000" dirty="0"/>
              <a:t>.	</a:t>
            </a:r>
            <a:r>
              <a:rPr lang="ru-RU" sz="2000" dirty="0" err="1"/>
              <a:t>Бикмунметов</a:t>
            </a:r>
            <a:r>
              <a:rPr lang="ru-RU" sz="2000" dirty="0"/>
              <a:t> Айдар</a:t>
            </a:r>
            <a:br>
              <a:rPr lang="ru-RU" sz="2000" dirty="0"/>
            </a:br>
            <a:r>
              <a:rPr lang="ru-RU" sz="2000" dirty="0" smtClean="0"/>
              <a:t>          8</a:t>
            </a:r>
            <a:r>
              <a:rPr lang="ru-RU" sz="2000" dirty="0"/>
              <a:t>.	Полуэктов </a:t>
            </a:r>
            <a:r>
              <a:rPr lang="ru-RU" sz="2000" dirty="0" err="1"/>
              <a:t>михаил</a:t>
            </a:r>
            <a:r>
              <a:rPr lang="ru-RU" sz="2000" dirty="0"/>
              <a:t/>
            </a:r>
            <a:br>
              <a:rPr lang="ru-RU" sz="2000" dirty="0"/>
            </a:br>
            <a:r>
              <a:rPr lang="ru-RU" sz="2000" dirty="0" smtClean="0"/>
              <a:t>          9</a:t>
            </a:r>
            <a:r>
              <a:rPr lang="ru-RU" sz="2000" dirty="0"/>
              <a:t>.	Титенко Евгений</a:t>
            </a:r>
            <a:br>
              <a:rPr lang="ru-RU" sz="2000" dirty="0"/>
            </a:br>
            <a:r>
              <a:rPr lang="ru-RU" sz="2000" dirty="0" smtClean="0"/>
              <a:t>        10</a:t>
            </a:r>
            <a:r>
              <a:rPr lang="ru-RU" sz="2000" dirty="0"/>
              <a:t>.	</a:t>
            </a:r>
            <a:r>
              <a:rPr lang="ru-RU" sz="2000" dirty="0" err="1"/>
              <a:t>Галимзянов</a:t>
            </a:r>
            <a:r>
              <a:rPr lang="ru-RU" sz="2000" dirty="0"/>
              <a:t> Сергей</a:t>
            </a:r>
            <a:br>
              <a:rPr lang="ru-RU" sz="2000" dirty="0"/>
            </a:br>
            <a:r>
              <a:rPr lang="ru-RU" sz="2000" dirty="0" smtClean="0"/>
              <a:t>        11</a:t>
            </a:r>
            <a:r>
              <a:rPr lang="ru-RU" sz="2000" dirty="0"/>
              <a:t>.	</a:t>
            </a:r>
            <a:r>
              <a:rPr lang="ru-RU" sz="2000" dirty="0" err="1"/>
              <a:t>Зиль</a:t>
            </a:r>
            <a:r>
              <a:rPr lang="ru-RU" sz="2000" dirty="0"/>
              <a:t> Юрий</a:t>
            </a:r>
            <a:br>
              <a:rPr lang="ru-RU" sz="2000" dirty="0"/>
            </a:br>
            <a:r>
              <a:rPr lang="ru-RU" sz="2000" dirty="0" smtClean="0"/>
              <a:t>        12</a:t>
            </a:r>
            <a:r>
              <a:rPr lang="ru-RU" sz="2000" dirty="0"/>
              <a:t>.	</a:t>
            </a:r>
            <a:r>
              <a:rPr lang="ru-RU" sz="2000" dirty="0" err="1"/>
              <a:t>Загроба</a:t>
            </a:r>
            <a:r>
              <a:rPr lang="ru-RU" sz="2000" dirty="0"/>
              <a:t> Кирилл</a:t>
            </a:r>
            <a:br>
              <a:rPr lang="ru-RU" sz="2000" dirty="0"/>
            </a:br>
            <a:r>
              <a:rPr lang="ru-RU" sz="2000" dirty="0" smtClean="0"/>
              <a:t>        13</a:t>
            </a:r>
            <a:r>
              <a:rPr lang="ru-RU" sz="2000" dirty="0"/>
              <a:t>.	Бутова Ольга</a:t>
            </a:r>
            <a:br>
              <a:rPr lang="ru-RU" sz="2000" dirty="0"/>
            </a:br>
            <a:r>
              <a:rPr lang="ru-RU" sz="2000" dirty="0" smtClean="0"/>
              <a:t>        14</a:t>
            </a:r>
            <a:r>
              <a:rPr lang="ru-RU" sz="2000" dirty="0"/>
              <a:t>.	Рафиков Равиль</a:t>
            </a:r>
            <a:br>
              <a:rPr lang="ru-RU" sz="2000" dirty="0"/>
            </a:br>
            <a:r>
              <a:rPr lang="ru-RU" sz="2000" dirty="0" smtClean="0"/>
              <a:t>        15</a:t>
            </a:r>
            <a:r>
              <a:rPr lang="ru-RU" sz="2000" dirty="0"/>
              <a:t>.	</a:t>
            </a:r>
            <a:r>
              <a:rPr lang="ru-RU" sz="2000" dirty="0" err="1"/>
              <a:t>Пшеницин</a:t>
            </a:r>
            <a:r>
              <a:rPr lang="ru-RU" sz="2000" dirty="0"/>
              <a:t> Егор</a:t>
            </a:r>
            <a:br>
              <a:rPr lang="ru-RU" sz="2000" dirty="0"/>
            </a:br>
            <a:r>
              <a:rPr lang="ru-RU" sz="2000" dirty="0" smtClean="0"/>
              <a:t>        16</a:t>
            </a:r>
            <a:r>
              <a:rPr lang="ru-RU" sz="2000" dirty="0"/>
              <a:t>.	Олюнин Максим</a:t>
            </a:r>
            <a:br>
              <a:rPr lang="ru-RU" sz="2000" dirty="0"/>
            </a:br>
            <a:r>
              <a:rPr lang="ru-RU" sz="2000" dirty="0" smtClean="0"/>
              <a:t>	Данная </a:t>
            </a:r>
            <a:r>
              <a:rPr lang="ru-RU" sz="2000" dirty="0"/>
              <a:t>категория студентов нуждается в дополнительных занятиях по </a:t>
            </a:r>
            <a:r>
              <a:rPr lang="ru-RU" sz="2000" dirty="0" smtClean="0"/>
              <a:t>	общеобразовательным </a:t>
            </a:r>
            <a:r>
              <a:rPr lang="ru-RU" sz="2000" dirty="0"/>
              <a:t>предметам и </a:t>
            </a:r>
            <a:r>
              <a:rPr lang="ru-RU" sz="2000" dirty="0" smtClean="0"/>
              <a:t>повышения уровня 	самообразовании</a:t>
            </a:r>
            <a:r>
              <a:rPr lang="ru-RU" sz="2000" dirty="0"/>
              <a:t>.</a:t>
            </a:r>
            <a:br>
              <a:rPr lang="ru-RU" sz="2000" dirty="0"/>
            </a:br>
            <a:endParaRPr lang="ru-RU" sz="2000" dirty="0"/>
          </a:p>
        </p:txBody>
      </p:sp>
    </p:spTree>
    <p:extLst>
      <p:ext uri="{BB962C8B-B14F-4D97-AF65-F5344CB8AC3E}">
        <p14:creationId xmlns:p14="http://schemas.microsoft.com/office/powerpoint/2010/main" val="9478078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676456" cy="5688632"/>
          </a:xfrm>
        </p:spPr>
        <p:txBody>
          <a:bodyPr>
            <a:noAutofit/>
          </a:bodyPr>
          <a:lstStyle/>
          <a:p>
            <a:pPr algn="l"/>
            <a:r>
              <a:rPr lang="ru-RU" sz="1400" b="1" dirty="0" smtClean="0"/>
              <a:t>                                        </a:t>
            </a:r>
            <a:r>
              <a:rPr lang="ru-RU" sz="2000" b="1" dirty="0" smtClean="0"/>
              <a:t>Форма  направления </a:t>
            </a:r>
            <a:r>
              <a:rPr lang="ru-RU" sz="2000" b="1" dirty="0"/>
              <a:t>на прием к психологу</a:t>
            </a:r>
            <a:r>
              <a:rPr lang="ru-RU" sz="1400" dirty="0"/>
              <a:t/>
            </a:r>
            <a:br>
              <a:rPr lang="ru-RU" sz="1400" dirty="0"/>
            </a:br>
            <a:r>
              <a:rPr lang="ru-RU" sz="1400" dirty="0" smtClean="0"/>
              <a:t>                           </a:t>
            </a:r>
            <a:r>
              <a:rPr lang="ru-RU" sz="1400" b="1" dirty="0" smtClean="0"/>
              <a:t>________________________________________________________________</a:t>
            </a:r>
            <a:r>
              <a:rPr lang="ru-RU" sz="1400" dirty="0"/>
              <a:t/>
            </a:r>
            <a:br>
              <a:rPr lang="ru-RU" sz="1400" dirty="0"/>
            </a:br>
            <a:r>
              <a:rPr lang="ru-RU" sz="1400" dirty="0" smtClean="0"/>
              <a:t>                                                                                     </a:t>
            </a:r>
            <a:r>
              <a:rPr lang="ru-RU" sz="1400" b="1" dirty="0" smtClean="0"/>
              <a:t>ФИО студента</a:t>
            </a:r>
            <a:r>
              <a:rPr lang="ru-RU" sz="1400" dirty="0" smtClean="0"/>
              <a:t/>
            </a:r>
            <a:br>
              <a:rPr lang="ru-RU" sz="1400" dirty="0" smtClean="0"/>
            </a:br>
            <a:r>
              <a:rPr lang="ru-RU" sz="2000" b="1" dirty="0" smtClean="0"/>
              <a:t>Дата </a:t>
            </a:r>
            <a:r>
              <a:rPr lang="ru-RU" sz="2000" b="1" dirty="0"/>
              <a:t>рождения__________________</a:t>
            </a:r>
            <a:r>
              <a:rPr lang="ru-RU" sz="2000" dirty="0"/>
              <a:t/>
            </a:r>
            <a:br>
              <a:rPr lang="ru-RU" sz="2000" dirty="0"/>
            </a:br>
            <a:r>
              <a:rPr lang="ru-RU" sz="2000" b="1" dirty="0"/>
              <a:t>Группа _______________</a:t>
            </a:r>
            <a:r>
              <a:rPr lang="ru-RU" sz="2000" dirty="0"/>
              <a:t/>
            </a:r>
            <a:br>
              <a:rPr lang="ru-RU" sz="2000" dirty="0"/>
            </a:br>
            <a:r>
              <a:rPr lang="ru-RU" sz="2000" b="1" dirty="0"/>
              <a:t>Дополнительная информация (нужное подчеркнуть)</a:t>
            </a:r>
            <a:r>
              <a:rPr lang="ru-RU" sz="2000" dirty="0"/>
              <a:t/>
            </a:r>
            <a:br>
              <a:rPr lang="ru-RU" sz="2000" dirty="0"/>
            </a:br>
            <a:r>
              <a:rPr lang="ru-RU" sz="2000" b="1" dirty="0"/>
              <a:t>Семья:</a:t>
            </a:r>
            <a:r>
              <a:rPr lang="ru-RU" sz="2000" dirty="0"/>
              <a:t/>
            </a:r>
            <a:br>
              <a:rPr lang="ru-RU" sz="2000" dirty="0"/>
            </a:br>
            <a:r>
              <a:rPr lang="ru-RU" sz="2000" b="1" dirty="0"/>
              <a:t>Полная </a:t>
            </a:r>
            <a:r>
              <a:rPr lang="ru-RU" sz="2000" b="1" dirty="0" smtClean="0"/>
              <a:t>семья\не </a:t>
            </a:r>
            <a:r>
              <a:rPr lang="ru-RU" sz="2000" b="1" dirty="0"/>
              <a:t>полная </a:t>
            </a:r>
            <a:r>
              <a:rPr lang="ru-RU" sz="2000" b="1" dirty="0" smtClean="0"/>
              <a:t>семья\сирота\многодетная\малообеспеченная  </a:t>
            </a:r>
            <a:r>
              <a:rPr lang="ru-RU" sz="2000" b="1" dirty="0"/>
              <a:t>проблемные </a:t>
            </a:r>
            <a:r>
              <a:rPr lang="ru-RU" sz="2000" b="1" dirty="0" smtClean="0"/>
              <a:t>родители\благополучная </a:t>
            </a:r>
            <a:r>
              <a:rPr lang="ru-RU" sz="2000" b="1" dirty="0"/>
              <a:t>семья </a:t>
            </a:r>
            <a:r>
              <a:rPr lang="ru-RU" sz="2000" dirty="0"/>
              <a:t/>
            </a:r>
            <a:br>
              <a:rPr lang="ru-RU" sz="2000" dirty="0"/>
            </a:br>
            <a:r>
              <a:rPr lang="ru-RU" sz="2000" b="1" dirty="0"/>
              <a:t>Учеба и группа:</a:t>
            </a:r>
            <a:r>
              <a:rPr lang="ru-RU" sz="2000" dirty="0"/>
              <a:t/>
            </a:r>
            <a:br>
              <a:rPr lang="ru-RU" sz="2000" dirty="0"/>
            </a:br>
            <a:r>
              <a:rPr lang="ru-RU" sz="2000" b="1" dirty="0" smtClean="0"/>
              <a:t>лидер\ведомый\жизнью </a:t>
            </a:r>
            <a:r>
              <a:rPr lang="ru-RU" sz="2000" b="1" dirty="0"/>
              <a:t>в группе не </a:t>
            </a:r>
            <a:r>
              <a:rPr lang="ru-RU" sz="2000" b="1" dirty="0" smtClean="0"/>
              <a:t>интересуется\учеба не интересна  </a:t>
            </a:r>
            <a:r>
              <a:rPr lang="ru-RU" sz="2000" b="1" dirty="0"/>
              <a:t>много </a:t>
            </a:r>
            <a:r>
              <a:rPr lang="ru-RU" sz="2000" b="1" dirty="0" smtClean="0"/>
              <a:t>пропусков\другое____________________________</a:t>
            </a:r>
            <a:r>
              <a:rPr lang="ru-RU" sz="2000" dirty="0"/>
              <a:t/>
            </a:r>
            <a:br>
              <a:rPr lang="ru-RU" sz="2000" dirty="0"/>
            </a:br>
            <a:r>
              <a:rPr lang="ru-RU" sz="2000" b="1" dirty="0"/>
              <a:t>Состоит </a:t>
            </a:r>
            <a:r>
              <a:rPr lang="ru-RU" sz="2000" b="1" dirty="0" smtClean="0"/>
              <a:t>:</a:t>
            </a:r>
            <a:r>
              <a:rPr lang="ru-RU" sz="2000" b="1" dirty="0"/>
              <a:t>на</a:t>
            </a:r>
            <a:r>
              <a:rPr lang="ru-RU" sz="2000" b="1" dirty="0" smtClean="0"/>
              <a:t> профилактическом учете\в КДН\в наркология\др.__________</a:t>
            </a:r>
            <a:r>
              <a:rPr lang="ru-RU" sz="2000" dirty="0"/>
              <a:t/>
            </a:r>
            <a:br>
              <a:rPr lang="ru-RU" sz="2000" dirty="0"/>
            </a:br>
            <a:r>
              <a:rPr lang="ru-RU" sz="2000" b="1" dirty="0"/>
              <a:t>Причина направления на прием (кратко опишите особенности поведения</a:t>
            </a:r>
            <a:r>
              <a:rPr lang="ru-RU" sz="2000" b="1" dirty="0" smtClean="0"/>
              <a:t>)__________________________________________________________________________________________________________________________</a:t>
            </a:r>
            <a:r>
              <a:rPr lang="ru-RU" sz="2000" dirty="0"/>
              <a:t/>
            </a:r>
            <a:br>
              <a:rPr lang="ru-RU" sz="2000" dirty="0"/>
            </a:br>
            <a:r>
              <a:rPr lang="ru-RU" sz="2000" b="1" dirty="0"/>
              <a:t> </a:t>
            </a:r>
            <a:r>
              <a:rPr lang="ru-RU" sz="2000" dirty="0"/>
              <a:t/>
            </a:r>
            <a:br>
              <a:rPr lang="ru-RU" sz="2000" dirty="0"/>
            </a:br>
            <a:r>
              <a:rPr lang="ru-RU" sz="2000" b="1" dirty="0"/>
              <a:t>Направил: </a:t>
            </a:r>
            <a:r>
              <a:rPr lang="ru-RU" sz="2000" b="1" dirty="0" smtClean="0"/>
              <a:t>                                               </a:t>
            </a:r>
            <a:r>
              <a:rPr lang="ru-RU" sz="2000" dirty="0"/>
              <a:t/>
            </a:r>
            <a:br>
              <a:rPr lang="ru-RU" sz="2000" dirty="0"/>
            </a:br>
            <a:r>
              <a:rPr lang="ru-RU" sz="2000" b="1" dirty="0"/>
              <a:t>_____________________            ________________                          ___ __ ______</a:t>
            </a:r>
            <a:r>
              <a:rPr lang="ru-RU" sz="2000" dirty="0"/>
              <a:t/>
            </a:r>
            <a:br>
              <a:rPr lang="ru-RU" sz="2000" dirty="0"/>
            </a:br>
            <a:r>
              <a:rPr lang="ru-RU" sz="2000" b="1" dirty="0"/>
              <a:t>                   ФИО                                       должность	</a:t>
            </a:r>
            <a:r>
              <a:rPr lang="ru-RU" sz="2000" b="1" dirty="0" smtClean="0"/>
              <a:t>                                  дата</a:t>
            </a:r>
            <a:r>
              <a:rPr lang="ru-RU" sz="2000" b="1" dirty="0"/>
              <a:t>	  </a:t>
            </a:r>
            <a:r>
              <a:rPr lang="ru-RU" sz="1400" dirty="0"/>
              <a:t/>
            </a:r>
            <a:br>
              <a:rPr lang="ru-RU" sz="1400" dirty="0"/>
            </a:br>
            <a:endParaRPr lang="ru-RU" sz="1400" dirty="0"/>
          </a:p>
        </p:txBody>
      </p:sp>
    </p:spTree>
    <p:extLst>
      <p:ext uri="{BB962C8B-B14F-4D97-AF65-F5344CB8AC3E}">
        <p14:creationId xmlns:p14="http://schemas.microsoft.com/office/powerpoint/2010/main" val="20479128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5191" y="260648"/>
            <a:ext cx="8229600" cy="1143000"/>
          </a:xfrm>
        </p:spPr>
        <p:txBody>
          <a:bodyPr>
            <a:normAutofit fontScale="90000"/>
          </a:bodyPr>
          <a:lstStyle/>
          <a:p>
            <a:pPr lvl="0"/>
            <a:r>
              <a:rPr lang="ru-RU" b="1" dirty="0">
                <a:latin typeface="Calibri" pitchFamily="34" charset="0"/>
                <a:ea typeface="Calibri" pitchFamily="34" charset="0"/>
                <a:cs typeface="Times New Roman" pitchFamily="18" charset="0"/>
              </a:rPr>
              <a:t>Отрывной бюллетень  </a:t>
            </a:r>
            <a:r>
              <a:rPr lang="ru-RU" dirty="0">
                <a:latin typeface="Arial" pitchFamily="34" charset="0"/>
              </a:rPr>
              <a:t/>
            </a:r>
            <a:br>
              <a:rPr lang="ru-RU" dirty="0">
                <a:latin typeface="Arial" pitchFamily="34" charset="0"/>
              </a:rPr>
            </a:br>
            <a:endParaRPr lang="ru-RU" dirty="0"/>
          </a:p>
        </p:txBody>
      </p:sp>
      <p:sp>
        <p:nvSpPr>
          <p:cNvPr id="7" name="Rectangle 2"/>
          <p:cNvSpPr>
            <a:spLocks noChangeArrowheads="1"/>
          </p:cNvSpPr>
          <p:nvPr/>
        </p:nvSpPr>
        <p:spPr bwMode="auto">
          <a:xfrm>
            <a:off x="251520" y="1916252"/>
            <a:ext cx="849694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graphicFrame>
        <p:nvGraphicFramePr>
          <p:cNvPr id="9" name="Таблица 8"/>
          <p:cNvGraphicFramePr>
            <a:graphicFrameLocks noGrp="1"/>
          </p:cNvGraphicFramePr>
          <p:nvPr>
            <p:extLst>
              <p:ext uri="{D42A27DB-BD31-4B8C-83A1-F6EECF244321}">
                <p14:modId xmlns:p14="http://schemas.microsoft.com/office/powerpoint/2010/main" val="3892757198"/>
              </p:ext>
            </p:extLst>
          </p:nvPr>
        </p:nvGraphicFramePr>
        <p:xfrm>
          <a:off x="544807" y="1124744"/>
          <a:ext cx="8229600" cy="2520280"/>
        </p:xfrm>
        <a:graphic>
          <a:graphicData uri="http://schemas.openxmlformats.org/drawingml/2006/table">
            <a:tbl>
              <a:tblPr firstRow="1" bandRow="1">
                <a:tableStyleId>{5940675A-B579-460E-94D1-54222C63F5DA}</a:tableStyleId>
              </a:tblPr>
              <a:tblGrid>
                <a:gridCol w="2057400"/>
                <a:gridCol w="2057400"/>
                <a:gridCol w="2057400"/>
                <a:gridCol w="2057400"/>
              </a:tblGrid>
              <a:tr h="1298065">
                <a:tc>
                  <a:txBody>
                    <a:bodyPr/>
                    <a:lstStyle/>
                    <a:p>
                      <a:r>
                        <a:rPr lang="ru-RU" sz="1800" b="1" kern="1200" dirty="0" smtClean="0">
                          <a:effectLst/>
                        </a:rPr>
                        <a:t>Назначено </a:t>
                      </a:r>
                    </a:p>
                    <a:p>
                      <a:r>
                        <a:rPr lang="ru-RU" sz="1800" b="1" kern="1200" dirty="0" smtClean="0">
                          <a:effectLst/>
                        </a:rPr>
                        <a:t>(дата)</a:t>
                      </a:r>
                      <a:endParaRPr lang="ru-RU"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800" b="1" kern="1200" dirty="0" smtClean="0">
                          <a:effectLst/>
                        </a:rPr>
                        <a:t>Отметка о посещении психолога</a:t>
                      </a:r>
                      <a:endParaRPr lang="ru-RU"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800" b="1" kern="1200" dirty="0" smtClean="0">
                          <a:effectLst/>
                        </a:rPr>
                        <a:t>Следующее посещение назначено</a:t>
                      </a:r>
                      <a:endParaRPr lang="ru-RU"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800" b="1" kern="1200" dirty="0" smtClean="0">
                          <a:effectLst/>
                        </a:rPr>
                        <a:t>Роспись куратора</a:t>
                      </a:r>
                      <a:endParaRPr lang="ru-RU"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1875">
                <a:tc>
                  <a:txBody>
                    <a:bodyPr/>
                    <a:lstStyle/>
                    <a:p>
                      <a:endParaRPr lang="ru-RU"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0340">
                <a:tc>
                  <a:txBody>
                    <a:bodyPr/>
                    <a:lstStyle/>
                    <a:p>
                      <a:endParaRPr lang="ru-RU"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2" name="Заголовок 1"/>
          <p:cNvSpPr txBox="1">
            <a:spLocks/>
          </p:cNvSpPr>
          <p:nvPr/>
        </p:nvSpPr>
        <p:spPr>
          <a:xfrm>
            <a:off x="544809" y="3645024"/>
            <a:ext cx="8229600" cy="2736304"/>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b="1" dirty="0">
                <a:latin typeface="Calibri" pitchFamily="34" charset="0"/>
                <a:ea typeface="Calibri" pitchFamily="34" charset="0"/>
                <a:cs typeface="Times New Roman" pitchFamily="18" charset="0"/>
              </a:rPr>
              <a:t>Рекомендации куратору</a:t>
            </a:r>
          </a:p>
          <a:p>
            <a:pPr algn="l"/>
            <a:r>
              <a:rPr lang="ru-RU" b="1" dirty="0" smtClean="0">
                <a:latin typeface="Calibri" pitchFamily="34" charset="0"/>
                <a:ea typeface="Calibri" pitchFamily="34" charset="0"/>
                <a:cs typeface="Times New Roman"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ru-RU" b="1" dirty="0">
              <a:latin typeface="Calibri" pitchFamily="34" charset="0"/>
              <a:ea typeface="Calibri" pitchFamily="34" charset="0"/>
              <a:cs typeface="Times New Roman" pitchFamily="18" charset="0"/>
            </a:endParaRPr>
          </a:p>
          <a:p>
            <a:r>
              <a:rPr lang="ru-RU" dirty="0" smtClean="0">
                <a:latin typeface="Arial" pitchFamily="34" charset="0"/>
              </a:rPr>
              <a:t/>
            </a:r>
            <a:br>
              <a:rPr lang="ru-RU" dirty="0" smtClean="0">
                <a:latin typeface="Arial" pitchFamily="34" charset="0"/>
              </a:rPr>
            </a:br>
            <a:endParaRPr lang="ru-RU" dirty="0"/>
          </a:p>
        </p:txBody>
      </p:sp>
    </p:spTree>
    <p:extLst>
      <p:ext uri="{BB962C8B-B14F-4D97-AF65-F5344CB8AC3E}">
        <p14:creationId xmlns:p14="http://schemas.microsoft.com/office/powerpoint/2010/main" val="20605703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500" dirty="0"/>
              <a:t>План работы кабинета психолога </a:t>
            </a:r>
            <a:r>
              <a:rPr lang="ru-RU" sz="3500" dirty="0" smtClean="0"/>
              <a:t>со студентами </a:t>
            </a:r>
            <a:r>
              <a:rPr lang="ru-RU" sz="3500" dirty="0"/>
              <a:t>на </a:t>
            </a:r>
            <a:r>
              <a:rPr lang="ru-RU" sz="3500" dirty="0" smtClean="0"/>
              <a:t>сентябрь 2015 </a:t>
            </a:r>
            <a:r>
              <a:rPr lang="ru-RU" sz="3500" dirty="0"/>
              <a:t>года</a:t>
            </a:r>
          </a:p>
        </p:txBody>
      </p:sp>
      <p:sp>
        <p:nvSpPr>
          <p:cNvPr id="5" name="Заголовок 1"/>
          <p:cNvSpPr txBox="1">
            <a:spLocks/>
          </p:cNvSpPr>
          <p:nvPr/>
        </p:nvSpPr>
        <p:spPr>
          <a:xfrm>
            <a:off x="645418" y="220486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ru-RU" sz="3500" dirty="0"/>
          </a:p>
        </p:txBody>
      </p:sp>
      <p:graphicFrame>
        <p:nvGraphicFramePr>
          <p:cNvPr id="6" name="Таблица 5"/>
          <p:cNvGraphicFramePr>
            <a:graphicFrameLocks noGrp="1"/>
          </p:cNvGraphicFramePr>
          <p:nvPr>
            <p:extLst>
              <p:ext uri="{D42A27DB-BD31-4B8C-83A1-F6EECF244321}">
                <p14:modId xmlns:p14="http://schemas.microsoft.com/office/powerpoint/2010/main" val="1847118597"/>
              </p:ext>
            </p:extLst>
          </p:nvPr>
        </p:nvGraphicFramePr>
        <p:xfrm>
          <a:off x="457200" y="1700808"/>
          <a:ext cx="8219256" cy="4807323"/>
        </p:xfrm>
        <a:graphic>
          <a:graphicData uri="http://schemas.openxmlformats.org/drawingml/2006/table">
            <a:tbl>
              <a:tblPr firstRow="1" firstCol="1" bandRow="1">
                <a:tableStyleId>{5C22544A-7EE6-4342-B048-85BDC9FD1C3A}</a:tableStyleId>
              </a:tblPr>
              <a:tblGrid>
                <a:gridCol w="1488205"/>
                <a:gridCol w="1330451"/>
                <a:gridCol w="1443429"/>
                <a:gridCol w="1267212"/>
                <a:gridCol w="1745004"/>
                <a:gridCol w="944955"/>
              </a:tblGrid>
              <a:tr h="628900">
                <a:tc>
                  <a:txBody>
                    <a:bodyPr/>
                    <a:lstStyle/>
                    <a:p>
                      <a:pPr algn="r">
                        <a:lnSpc>
                          <a:spcPct val="115000"/>
                        </a:lnSpc>
                        <a:spcAft>
                          <a:spcPts val="0"/>
                        </a:spcAft>
                      </a:pPr>
                      <a:r>
                        <a:rPr lang="ru-RU" sz="1400" dirty="0">
                          <a:effectLst/>
                        </a:rPr>
                        <a:t>Вид работ</a:t>
                      </a:r>
                    </a:p>
                    <a:p>
                      <a:pPr algn="l">
                        <a:lnSpc>
                          <a:spcPct val="115000"/>
                        </a:lnSpc>
                        <a:spcAft>
                          <a:spcPts val="0"/>
                        </a:spcAft>
                      </a:pPr>
                      <a:r>
                        <a:rPr lang="ru-RU" sz="1400" dirty="0">
                          <a:effectLst/>
                        </a:rPr>
                        <a:t> </a:t>
                      </a:r>
                    </a:p>
                    <a:p>
                      <a:pPr algn="l">
                        <a:lnSpc>
                          <a:spcPct val="115000"/>
                        </a:lnSpc>
                        <a:spcAft>
                          <a:spcPts val="0"/>
                        </a:spcAft>
                      </a:pPr>
                      <a:r>
                        <a:rPr lang="ru-RU" sz="1400" dirty="0">
                          <a:effectLst/>
                        </a:rPr>
                        <a:t>Область работы</a:t>
                      </a: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dirty="0">
                          <a:effectLst/>
                        </a:rPr>
                        <a:t>Диагностика</a:t>
                      </a: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dirty="0">
                          <a:effectLst/>
                        </a:rPr>
                        <a:t>Консультации</a:t>
                      </a: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a:effectLst/>
                        </a:rPr>
                        <a:t>Групповая работа</a:t>
                      </a:r>
                      <a:endParaRPr lang="ru-RU" sz="140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a:effectLst/>
                        </a:rPr>
                        <a:t>Просветительская работа</a:t>
                      </a:r>
                      <a:endParaRPr lang="ru-RU" sz="140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a:effectLst/>
                        </a:rPr>
                        <a:t>Сроки проведения</a:t>
                      </a:r>
                      <a:endParaRPr lang="ru-RU" sz="1400">
                        <a:effectLst/>
                        <a:latin typeface="Calibri"/>
                        <a:ea typeface="Calibri"/>
                        <a:cs typeface="Times New Roman"/>
                      </a:endParaRPr>
                    </a:p>
                  </a:txBody>
                  <a:tcPr marL="60499" marR="60499" marT="0" marB="0"/>
                </a:tc>
              </a:tr>
              <a:tr h="1770457">
                <a:tc>
                  <a:txBody>
                    <a:bodyPr/>
                    <a:lstStyle/>
                    <a:p>
                      <a:pPr algn="ctr">
                        <a:lnSpc>
                          <a:spcPct val="115000"/>
                        </a:lnSpc>
                        <a:spcAft>
                          <a:spcPts val="0"/>
                        </a:spcAft>
                      </a:pPr>
                      <a:r>
                        <a:rPr lang="ru-RU" sz="1400" dirty="0">
                          <a:effectLst/>
                        </a:rPr>
                        <a:t>Студенты первого курса</a:t>
                      </a: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dirty="0">
                          <a:effectLst/>
                        </a:rPr>
                        <a:t>Диагностика личностных особенностей, </a:t>
                      </a:r>
                      <a:r>
                        <a:rPr lang="en-US" sz="1400" dirty="0" smtClean="0">
                          <a:effectLst/>
                        </a:rPr>
                        <a:t>IQ</a:t>
                      </a:r>
                      <a:r>
                        <a:rPr lang="ru-RU" sz="1400" dirty="0" smtClean="0">
                          <a:effectLst/>
                        </a:rPr>
                        <a:t> </a:t>
                      </a:r>
                      <a:r>
                        <a:rPr lang="ru-RU" sz="1400" dirty="0">
                          <a:effectLst/>
                        </a:rPr>
                        <a:t>лабильности, мотивации на обучение</a:t>
                      </a: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dirty="0">
                          <a:effectLst/>
                        </a:rPr>
                        <a:t>По результатам анализа проведенной диагностики; по направлению кураторов; по запросу  родителей</a:t>
                      </a: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dirty="0">
                          <a:effectLst/>
                        </a:rPr>
                        <a:t>По запросу куратора группы</a:t>
                      </a: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dirty="0">
                          <a:effectLst/>
                        </a:rPr>
                        <a:t>Общее собрание первокурсников лекция на тему «Будущее начинается сегодня» \ «Гражданская идентичность»</a:t>
                      </a: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dirty="0">
                          <a:effectLst/>
                        </a:rPr>
                        <a:t>Сентябрь</a:t>
                      </a:r>
                      <a:endParaRPr lang="ru-RU" sz="1400" dirty="0">
                        <a:effectLst/>
                        <a:latin typeface="Calibri"/>
                        <a:ea typeface="Calibri"/>
                        <a:cs typeface="Times New Roman"/>
                      </a:endParaRPr>
                    </a:p>
                  </a:txBody>
                  <a:tcPr marL="60499" marR="60499" marT="0" marB="0"/>
                </a:tc>
              </a:tr>
              <a:tr h="2137147">
                <a:tc>
                  <a:txBody>
                    <a:bodyPr/>
                    <a:lstStyle/>
                    <a:p>
                      <a:pPr algn="ctr">
                        <a:lnSpc>
                          <a:spcPct val="115000"/>
                        </a:lnSpc>
                        <a:spcAft>
                          <a:spcPts val="0"/>
                        </a:spcAft>
                      </a:pPr>
                      <a:r>
                        <a:rPr lang="ru-RU" sz="1400" dirty="0" smtClean="0">
                          <a:effectLst/>
                          <a:latin typeface="Calibri"/>
                          <a:ea typeface="Calibri"/>
                          <a:cs typeface="Times New Roman"/>
                        </a:rPr>
                        <a:t>Студенты второго курса</a:t>
                      </a: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dirty="0" smtClean="0">
                          <a:effectLst/>
                          <a:latin typeface="Calibri"/>
                          <a:ea typeface="Calibri"/>
                          <a:cs typeface="Times New Roman"/>
                        </a:rPr>
                        <a:t>Диагностика</a:t>
                      </a:r>
                      <a:r>
                        <a:rPr lang="ru-RU" sz="1400" baseline="0" dirty="0" smtClean="0">
                          <a:effectLst/>
                          <a:latin typeface="Calibri"/>
                          <a:ea typeface="Calibri"/>
                          <a:cs typeface="Times New Roman"/>
                        </a:rPr>
                        <a:t> мотивации на обучение; Анкетирование </a:t>
                      </a:r>
                      <a:endParaRPr lang="ru-RU" sz="1400" dirty="0">
                        <a:effectLst/>
                        <a:latin typeface="Calibri"/>
                        <a:ea typeface="Calibri"/>
                        <a:cs typeface="Times New Roman"/>
                      </a:endParaRPr>
                    </a:p>
                  </a:txBody>
                  <a:tcPr marL="60499" marR="60499"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ru-RU" sz="1400" dirty="0" smtClean="0">
                          <a:effectLst/>
                          <a:latin typeface="Calibri"/>
                          <a:ea typeface="Calibri"/>
                          <a:cs typeface="Times New Roman"/>
                        </a:rPr>
                        <a:t>По результатам диагностики 2014-2015 </a:t>
                      </a:r>
                      <a:r>
                        <a:rPr lang="ru-RU" sz="1400" dirty="0" err="1" smtClean="0">
                          <a:effectLst/>
                          <a:latin typeface="Calibri"/>
                          <a:ea typeface="Calibri"/>
                          <a:cs typeface="Times New Roman"/>
                        </a:rPr>
                        <a:t>у.г</a:t>
                      </a:r>
                      <a:r>
                        <a:rPr lang="ru-RU" sz="1400" dirty="0" smtClean="0">
                          <a:effectLst/>
                          <a:latin typeface="Calibri"/>
                          <a:ea typeface="Calibri"/>
                          <a:cs typeface="Times New Roman"/>
                        </a:rPr>
                        <a:t>.    </a:t>
                      </a:r>
                      <a:r>
                        <a:rPr lang="ru-RU" sz="1400" dirty="0" smtClean="0">
                          <a:effectLst/>
                        </a:rPr>
                        <a:t>по направлению кураторов; по запросу  родителей</a:t>
                      </a:r>
                      <a:endParaRPr lang="ru-RU" sz="1400" dirty="0" smtClean="0">
                        <a:effectLst/>
                        <a:latin typeface="+mn-lt"/>
                        <a:ea typeface="Calibri"/>
                        <a:cs typeface="Times New Roman"/>
                      </a:endParaRPr>
                    </a:p>
                    <a:p>
                      <a:pPr algn="ctr">
                        <a:lnSpc>
                          <a:spcPct val="115000"/>
                        </a:lnSpc>
                        <a:spcAft>
                          <a:spcPts val="0"/>
                        </a:spcAft>
                      </a:pP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dirty="0" smtClean="0">
                          <a:effectLst/>
                          <a:latin typeface="Calibri"/>
                          <a:ea typeface="Calibri"/>
                          <a:cs typeface="Times New Roman"/>
                        </a:rPr>
                        <a:t>Тренинг развития профессиональных качеств </a:t>
                      </a: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dirty="0" smtClean="0">
                          <a:effectLst/>
                          <a:latin typeface="Calibri"/>
                          <a:ea typeface="Calibri"/>
                          <a:cs typeface="Times New Roman"/>
                        </a:rPr>
                        <a:t>Лекционные занятия в</a:t>
                      </a:r>
                      <a:r>
                        <a:rPr lang="ru-RU" sz="1400" baseline="0" dirty="0" smtClean="0">
                          <a:effectLst/>
                          <a:latin typeface="Calibri"/>
                          <a:ea typeface="Calibri"/>
                          <a:cs typeface="Times New Roman"/>
                        </a:rPr>
                        <a:t> рамках классного часа: «Конкурентно способная личность», «Наше будущее».</a:t>
                      </a:r>
                      <a:endParaRPr lang="ru-RU" sz="14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400" dirty="0" smtClean="0">
                          <a:effectLst/>
                          <a:latin typeface="Calibri"/>
                          <a:ea typeface="Calibri"/>
                          <a:cs typeface="Times New Roman"/>
                        </a:rPr>
                        <a:t>Сентябрь</a:t>
                      </a:r>
                      <a:endParaRPr lang="ru-RU" sz="1400" dirty="0">
                        <a:effectLst/>
                        <a:latin typeface="Calibri"/>
                        <a:ea typeface="Calibri"/>
                        <a:cs typeface="Times New Roman"/>
                      </a:endParaRPr>
                    </a:p>
                  </a:txBody>
                  <a:tcPr marL="60499" marR="60499" marT="0" marB="0"/>
                </a:tc>
              </a:tr>
            </a:tbl>
          </a:graphicData>
        </a:graphic>
      </p:graphicFrame>
      <p:cxnSp>
        <p:nvCxnSpPr>
          <p:cNvPr id="7" name="Прямая соединительная линия 6"/>
          <p:cNvCxnSpPr/>
          <p:nvPr/>
        </p:nvCxnSpPr>
        <p:spPr>
          <a:xfrm>
            <a:off x="467544" y="1788085"/>
            <a:ext cx="1440160" cy="416779"/>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558174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План работы кабинета психолога с педагогическим коллективом на сентябрь 2015 года</a:t>
            </a:r>
          </a:p>
        </p:txBody>
      </p:sp>
      <p:graphicFrame>
        <p:nvGraphicFramePr>
          <p:cNvPr id="4" name="Таблица 3"/>
          <p:cNvGraphicFramePr>
            <a:graphicFrameLocks noGrp="1"/>
          </p:cNvGraphicFramePr>
          <p:nvPr>
            <p:extLst>
              <p:ext uri="{D42A27DB-BD31-4B8C-83A1-F6EECF244321}">
                <p14:modId xmlns:p14="http://schemas.microsoft.com/office/powerpoint/2010/main" val="1909289862"/>
              </p:ext>
            </p:extLst>
          </p:nvPr>
        </p:nvGraphicFramePr>
        <p:xfrm>
          <a:off x="179512" y="2475265"/>
          <a:ext cx="8712966" cy="3781298"/>
        </p:xfrm>
        <a:graphic>
          <a:graphicData uri="http://schemas.openxmlformats.org/drawingml/2006/table">
            <a:tbl>
              <a:tblPr firstRow="1" bandRow="1">
                <a:tableStyleId>{5C22544A-7EE6-4342-B048-85BDC9FD1C3A}</a:tableStyleId>
              </a:tblPr>
              <a:tblGrid>
                <a:gridCol w="1452161"/>
                <a:gridCol w="1452161"/>
                <a:gridCol w="1452161"/>
                <a:gridCol w="1452161"/>
                <a:gridCol w="1452161"/>
                <a:gridCol w="1452161"/>
              </a:tblGrid>
              <a:tr h="989368">
                <a:tc>
                  <a:txBody>
                    <a:bodyPr/>
                    <a:lstStyle/>
                    <a:p>
                      <a:r>
                        <a:rPr lang="ru-RU" sz="1600" dirty="0" smtClean="0"/>
                        <a:t>            Вид работ</a:t>
                      </a:r>
                    </a:p>
                    <a:p>
                      <a:r>
                        <a:rPr lang="ru-RU" sz="1600" dirty="0" smtClean="0"/>
                        <a:t> </a:t>
                      </a:r>
                    </a:p>
                    <a:p>
                      <a:endParaRPr lang="ru-RU" sz="1600" dirty="0" smtClean="0"/>
                    </a:p>
                    <a:p>
                      <a:r>
                        <a:rPr lang="ru-RU" sz="1600" dirty="0" smtClean="0"/>
                        <a:t>Область работы</a:t>
                      </a:r>
                    </a:p>
                  </a:txBody>
                  <a:tcPr/>
                </a:tc>
                <a:tc>
                  <a:txBody>
                    <a:bodyPr/>
                    <a:lstStyle/>
                    <a:p>
                      <a:pPr algn="ctr">
                        <a:lnSpc>
                          <a:spcPct val="115000"/>
                        </a:lnSpc>
                        <a:spcAft>
                          <a:spcPts val="0"/>
                        </a:spcAft>
                      </a:pPr>
                      <a:r>
                        <a:rPr lang="ru-RU" sz="1600" dirty="0">
                          <a:effectLst/>
                        </a:rPr>
                        <a:t>Диагностика</a:t>
                      </a:r>
                      <a:endParaRPr lang="ru-RU" sz="16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600" dirty="0">
                          <a:effectLst/>
                        </a:rPr>
                        <a:t>Консультации</a:t>
                      </a:r>
                      <a:endParaRPr lang="ru-RU" sz="16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600" dirty="0">
                          <a:effectLst/>
                        </a:rPr>
                        <a:t>Групповая работа</a:t>
                      </a:r>
                      <a:endParaRPr lang="ru-RU" sz="16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600" dirty="0">
                          <a:effectLst/>
                        </a:rPr>
                        <a:t>Просветительская работа</a:t>
                      </a:r>
                      <a:endParaRPr lang="ru-RU" sz="16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600" dirty="0">
                          <a:effectLst/>
                        </a:rPr>
                        <a:t>Сроки проведения</a:t>
                      </a:r>
                      <a:endParaRPr lang="ru-RU" sz="1600" dirty="0">
                        <a:effectLst/>
                        <a:latin typeface="Calibri"/>
                        <a:ea typeface="Calibri"/>
                        <a:cs typeface="Times New Roman"/>
                      </a:endParaRPr>
                    </a:p>
                  </a:txBody>
                  <a:tcPr marL="60499" marR="60499" marT="0" marB="0"/>
                </a:tc>
              </a:tr>
              <a:tr h="989368">
                <a:tc>
                  <a:txBody>
                    <a:bodyPr/>
                    <a:lstStyle/>
                    <a:p>
                      <a:pPr algn="ctr">
                        <a:lnSpc>
                          <a:spcPct val="115000"/>
                        </a:lnSpc>
                        <a:spcAft>
                          <a:spcPts val="0"/>
                        </a:spcAft>
                      </a:pPr>
                      <a:r>
                        <a:rPr lang="ru-RU" sz="1600" dirty="0">
                          <a:effectLst/>
                        </a:rPr>
                        <a:t>Педагогический коллектив</a:t>
                      </a:r>
                      <a:endParaRPr lang="ru-RU" sz="16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600" dirty="0">
                          <a:effectLst/>
                        </a:rPr>
                        <a:t>Опросник: «Особенности взаимодействия в коллективе» </a:t>
                      </a:r>
                      <a:endParaRPr lang="ru-RU" sz="16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600" dirty="0">
                          <a:effectLst/>
                        </a:rPr>
                        <a:t>Преодоление личностных, внутрисемейных и профессиональных проблем </a:t>
                      </a:r>
                      <a:endParaRPr lang="ru-RU" sz="16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600" dirty="0">
                          <a:effectLst/>
                        </a:rPr>
                        <a:t>Планово не проводится</a:t>
                      </a:r>
                      <a:endParaRPr lang="ru-RU" sz="1600" dirty="0">
                        <a:effectLst/>
                        <a:latin typeface="Calibri"/>
                        <a:ea typeface="Calibri"/>
                        <a:cs typeface="Times New Roman"/>
                      </a:endParaRPr>
                    </a:p>
                  </a:txBody>
                  <a:tcPr marL="60499" marR="60499" marT="0" marB="0"/>
                </a:tc>
                <a:tc>
                  <a:txBody>
                    <a:bodyPr/>
                    <a:lstStyle/>
                    <a:p>
                      <a:pPr algn="ctr">
                        <a:lnSpc>
                          <a:spcPct val="115000"/>
                        </a:lnSpc>
                        <a:spcAft>
                          <a:spcPts val="0"/>
                        </a:spcAft>
                      </a:pPr>
                      <a:r>
                        <a:rPr lang="ru-RU" sz="1600" dirty="0">
                          <a:effectLst/>
                        </a:rPr>
                        <a:t>Лекция: «Индивидуальный ресурс человека или как распределить свои силы на весь год</a:t>
                      </a:r>
                      <a:r>
                        <a:rPr lang="ru-RU" sz="1600" dirty="0" smtClean="0">
                          <a:effectLst/>
                        </a:rPr>
                        <a:t>»</a:t>
                      </a:r>
                      <a:endParaRPr lang="ru-RU" sz="1600" dirty="0">
                        <a:effectLst/>
                      </a:endParaRPr>
                    </a:p>
                  </a:txBody>
                  <a:tcPr marL="60499" marR="60499" marT="0" marB="0"/>
                </a:tc>
                <a:tc>
                  <a:txBody>
                    <a:bodyPr/>
                    <a:lstStyle/>
                    <a:p>
                      <a:pPr algn="ctr">
                        <a:lnSpc>
                          <a:spcPct val="115000"/>
                        </a:lnSpc>
                        <a:spcAft>
                          <a:spcPts val="0"/>
                        </a:spcAft>
                      </a:pPr>
                      <a:r>
                        <a:rPr lang="ru-RU" sz="1600" dirty="0">
                          <a:effectLst/>
                        </a:rPr>
                        <a:t>Сентябрь</a:t>
                      </a:r>
                      <a:endParaRPr lang="ru-RU" sz="1600" dirty="0">
                        <a:effectLst/>
                        <a:latin typeface="Calibri"/>
                        <a:ea typeface="Calibri"/>
                        <a:cs typeface="Times New Roman"/>
                      </a:endParaRPr>
                    </a:p>
                  </a:txBody>
                  <a:tcPr marL="60499" marR="60499" marT="0" marB="0"/>
                </a:tc>
              </a:tr>
            </a:tbl>
          </a:graphicData>
        </a:graphic>
      </p:graphicFrame>
      <p:cxnSp>
        <p:nvCxnSpPr>
          <p:cNvPr id="5" name="Прямая соединительная линия 4"/>
          <p:cNvCxnSpPr/>
          <p:nvPr/>
        </p:nvCxnSpPr>
        <p:spPr>
          <a:xfrm>
            <a:off x="179512" y="2452750"/>
            <a:ext cx="1440160" cy="97625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293876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996952"/>
            <a:ext cx="8229600" cy="1143000"/>
          </a:xfrm>
        </p:spPr>
        <p:txBody>
          <a:bodyPr>
            <a:normAutofit fontScale="90000"/>
          </a:bodyPr>
          <a:lstStyle/>
          <a:p>
            <a:r>
              <a:rPr lang="ru-RU" dirty="0" smtClean="0"/>
              <a:t>С целью </a:t>
            </a:r>
            <a:r>
              <a:rPr lang="ru-RU" dirty="0"/>
              <a:t>исследования когнитивных процессов обучающихся 1 и 2 курсов была проведена диагностика </a:t>
            </a:r>
            <a:r>
              <a:rPr lang="ru-RU" dirty="0" smtClean="0"/>
              <a:t>интеллектуальной </a:t>
            </a:r>
            <a:r>
              <a:rPr lang="ru-RU" dirty="0"/>
              <a:t>лабильности. </a:t>
            </a:r>
            <a:r>
              <a:rPr lang="ru-RU" dirty="0" smtClean="0"/>
              <a:t/>
            </a:r>
            <a:br>
              <a:rPr lang="ru-RU" dirty="0" smtClean="0"/>
            </a:br>
            <a:r>
              <a:rPr lang="ru-RU" dirty="0" smtClean="0"/>
              <a:t>(</a:t>
            </a:r>
            <a:r>
              <a:rPr lang="en-US" b="1" dirty="0" smtClean="0"/>
              <a:t>IQ </a:t>
            </a:r>
            <a:r>
              <a:rPr lang="ru-RU" b="1" dirty="0" smtClean="0"/>
              <a:t>Лабильность)</a:t>
            </a:r>
            <a:endParaRPr lang="ru-RU" b="1" dirty="0"/>
          </a:p>
        </p:txBody>
      </p:sp>
    </p:spTree>
    <p:extLst>
      <p:ext uri="{BB962C8B-B14F-4D97-AF65-F5344CB8AC3E}">
        <p14:creationId xmlns:p14="http://schemas.microsoft.com/office/powerpoint/2010/main" val="20410611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11" name="Picture 1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5" y="463550"/>
            <a:ext cx="8424937" cy="5929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22" name="Прямая со стрелкой 21"/>
          <p:cNvCxnSpPr/>
          <p:nvPr/>
        </p:nvCxnSpPr>
        <p:spPr>
          <a:xfrm flipV="1">
            <a:off x="6199584" y="2500908"/>
            <a:ext cx="864096" cy="2880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37735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492896"/>
            <a:ext cx="8229600" cy="1143000"/>
          </a:xfrm>
        </p:spPr>
        <p:txBody>
          <a:bodyPr>
            <a:normAutofit fontScale="90000"/>
          </a:bodyPr>
          <a:lstStyle/>
          <a:p>
            <a:r>
              <a:rPr lang="ru-RU" dirty="0"/>
              <a:t>Данный тест предназначен для исследования возможностей испытуемых в освоении новых знаний, и применении их в учебном процессе.</a:t>
            </a:r>
            <a:br>
              <a:rPr lang="ru-RU" dirty="0"/>
            </a:br>
            <a:r>
              <a:rPr lang="ru-RU" dirty="0" smtClean="0"/>
              <a:t/>
            </a:r>
            <a:br>
              <a:rPr lang="ru-RU" dirty="0" smtClean="0"/>
            </a:br>
            <a:r>
              <a:rPr lang="ru-RU" dirty="0" smtClean="0"/>
              <a:t>Обработка </a:t>
            </a:r>
            <a:r>
              <a:rPr lang="ru-RU" dirty="0"/>
              <a:t>тестов показала следующие результаты:</a:t>
            </a:r>
            <a:br>
              <a:rPr lang="ru-RU" dirty="0"/>
            </a:br>
            <a:endParaRPr lang="ru-RU" dirty="0"/>
          </a:p>
        </p:txBody>
      </p:sp>
    </p:spTree>
    <p:extLst>
      <p:ext uri="{BB962C8B-B14F-4D97-AF65-F5344CB8AC3E}">
        <p14:creationId xmlns:p14="http://schemas.microsoft.com/office/powerpoint/2010/main" val="20914715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IQ </a:t>
            </a:r>
            <a:r>
              <a:rPr lang="ru-RU" dirty="0" smtClean="0"/>
              <a:t>Лабильность</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099507630"/>
              </p:ext>
            </p:extLst>
          </p:nvPr>
        </p:nvGraphicFramePr>
        <p:xfrm>
          <a:off x="457200" y="1124744"/>
          <a:ext cx="8363272" cy="50014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99628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IQ </a:t>
            </a:r>
            <a:r>
              <a:rPr lang="ru-RU" dirty="0" smtClean="0"/>
              <a:t>Лабильность</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792856180"/>
              </p:ext>
            </p:extLst>
          </p:nvPr>
        </p:nvGraphicFramePr>
        <p:xfrm>
          <a:off x="457200" y="1124744"/>
          <a:ext cx="8291264" cy="50014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50874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924944"/>
            <a:ext cx="8229600" cy="1143000"/>
          </a:xfrm>
        </p:spPr>
        <p:txBody>
          <a:bodyPr>
            <a:noAutofit/>
          </a:bodyPr>
          <a:lstStyle/>
          <a:p>
            <a:r>
              <a:rPr lang="ru-RU" sz="3500" dirty="0"/>
              <a:t>Для дальнейшего анализа были взяты результаты второго блока исследования.</a:t>
            </a:r>
            <a:br>
              <a:rPr lang="ru-RU" sz="3500" dirty="0"/>
            </a:br>
            <a:r>
              <a:rPr lang="ru-RU" sz="3500" dirty="0"/>
              <a:t>Второй блок психологической диагностики содержит исследование следующих показателей:  </a:t>
            </a:r>
            <a:br>
              <a:rPr lang="ru-RU" sz="3500" dirty="0"/>
            </a:br>
            <a:endParaRPr lang="ru-RU" sz="4000" b="1" dirty="0"/>
          </a:p>
        </p:txBody>
      </p:sp>
    </p:spTree>
    <p:extLst>
      <p:ext uri="{BB962C8B-B14F-4D97-AF65-F5344CB8AC3E}">
        <p14:creationId xmlns:p14="http://schemas.microsoft.com/office/powerpoint/2010/main" val="18918367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212976"/>
            <a:ext cx="8229600" cy="1143000"/>
          </a:xfrm>
        </p:spPr>
        <p:txBody>
          <a:bodyPr>
            <a:normAutofit fontScale="90000"/>
          </a:bodyPr>
          <a:lstStyle/>
          <a:p>
            <a:r>
              <a:rPr lang="ru-RU" b="1" dirty="0"/>
              <a:t>Самочувствие;</a:t>
            </a:r>
            <a:br>
              <a:rPr lang="ru-RU" b="1" dirty="0"/>
            </a:br>
            <a:r>
              <a:rPr lang="ru-RU" b="1" dirty="0"/>
              <a:t>Активность;</a:t>
            </a:r>
            <a:br>
              <a:rPr lang="ru-RU" b="1" dirty="0"/>
            </a:br>
            <a:r>
              <a:rPr lang="ru-RU" b="1" dirty="0"/>
              <a:t>Настроение;</a:t>
            </a:r>
            <a:br>
              <a:rPr lang="ru-RU" b="1" dirty="0"/>
            </a:br>
            <a:r>
              <a:rPr lang="ru-RU" b="1" dirty="0"/>
              <a:t>Уровень адаптации;</a:t>
            </a:r>
            <a:br>
              <a:rPr lang="ru-RU" b="1" dirty="0"/>
            </a:br>
            <a:r>
              <a:rPr lang="ru-RU" b="1" dirty="0"/>
              <a:t>Уровень групповой сплоченности.</a:t>
            </a:r>
            <a:br>
              <a:rPr lang="ru-RU" b="1" dirty="0"/>
            </a:br>
            <a:endParaRPr lang="ru-RU" dirty="0"/>
          </a:p>
        </p:txBody>
      </p:sp>
    </p:spTree>
    <p:extLst>
      <p:ext uri="{BB962C8B-B14F-4D97-AF65-F5344CB8AC3E}">
        <p14:creationId xmlns:p14="http://schemas.microsoft.com/office/powerpoint/2010/main" val="2350966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08920"/>
            <a:ext cx="9144000" cy="1143000"/>
          </a:xfrm>
        </p:spPr>
        <p:txBody>
          <a:bodyPr>
            <a:normAutofit fontScale="90000"/>
          </a:bodyPr>
          <a:lstStyle/>
          <a:p>
            <a:r>
              <a:rPr lang="ru-RU" sz="3300" dirty="0"/>
              <a:t>Результаты исследования групповой сплоченности показал, что большинство </a:t>
            </a:r>
            <a:r>
              <a:rPr lang="ru-RU" sz="3300" dirty="0" smtClean="0"/>
              <a:t>(90%) групп </a:t>
            </a:r>
            <a:r>
              <a:rPr lang="ru-RU" sz="3300" dirty="0"/>
              <a:t>имеют </a:t>
            </a:r>
            <a:r>
              <a:rPr lang="ru-RU" sz="3300" dirty="0" smtClean="0"/>
              <a:t>- средние </a:t>
            </a:r>
            <a:r>
              <a:rPr lang="ru-RU" sz="3300" dirty="0"/>
              <a:t>значения по этому показателю (15</a:t>
            </a:r>
            <a:r>
              <a:rPr lang="ru-RU" sz="3300" dirty="0" smtClean="0"/>
              <a:t>);</a:t>
            </a:r>
            <a:br>
              <a:rPr lang="ru-RU" sz="3300" dirty="0" smtClean="0"/>
            </a:br>
            <a:r>
              <a:rPr lang="ru-RU" sz="3900" dirty="0"/>
              <a:t/>
            </a:r>
            <a:br>
              <a:rPr lang="ru-RU" sz="3900" dirty="0"/>
            </a:br>
            <a:r>
              <a:rPr lang="ru-RU" sz="3900" b="1" dirty="0"/>
              <a:t>Выше среднего показатели имеют группы: </a:t>
            </a:r>
            <a:br>
              <a:rPr lang="ru-RU" sz="3900" b="1" dirty="0"/>
            </a:br>
            <a:r>
              <a:rPr lang="ru-RU" b="1" dirty="0">
                <a:solidFill>
                  <a:srgbClr val="00B050"/>
                </a:solidFill>
              </a:rPr>
              <a:t>СЗС 13-9-2 (16,13) и СЗС 13-9-1 (16, 16)</a:t>
            </a:r>
            <a:r>
              <a:rPr lang="ru-RU" dirty="0"/>
              <a:t/>
            </a:r>
            <a:br>
              <a:rPr lang="ru-RU" dirty="0"/>
            </a:br>
            <a:r>
              <a:rPr lang="ru-RU" dirty="0" smtClean="0"/>
              <a:t/>
            </a:r>
            <a:br>
              <a:rPr lang="ru-RU" dirty="0" smtClean="0"/>
            </a:br>
            <a:r>
              <a:rPr lang="ru-RU" sz="3900" b="1" dirty="0" smtClean="0"/>
              <a:t>Ниже </a:t>
            </a:r>
            <a:r>
              <a:rPr lang="ru-RU" sz="3900" b="1" dirty="0"/>
              <a:t>среднего показатели имеют группы:</a:t>
            </a:r>
            <a:br>
              <a:rPr lang="ru-RU" sz="3900" b="1" dirty="0"/>
            </a:br>
            <a:r>
              <a:rPr lang="ru-RU" b="1" dirty="0">
                <a:solidFill>
                  <a:srgbClr val="FF0000"/>
                </a:solidFill>
              </a:rPr>
              <a:t> АМ 14-9-1 (13,93) и СХ 13-9-1 (13,6)</a:t>
            </a:r>
            <a:r>
              <a:rPr lang="ru-RU" dirty="0"/>
              <a:t/>
            </a:r>
            <a:br>
              <a:rPr lang="ru-RU" dirty="0"/>
            </a:br>
            <a:endParaRPr lang="ru-RU" dirty="0"/>
          </a:p>
        </p:txBody>
      </p:sp>
    </p:spTree>
    <p:extLst>
      <p:ext uri="{BB962C8B-B14F-4D97-AF65-F5344CB8AC3E}">
        <p14:creationId xmlns:p14="http://schemas.microsoft.com/office/powerpoint/2010/main" val="42859451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80928"/>
            <a:ext cx="9144000" cy="1143000"/>
          </a:xfrm>
        </p:spPr>
        <p:txBody>
          <a:bodyPr>
            <a:normAutofit fontScale="90000"/>
          </a:bodyPr>
          <a:lstStyle/>
          <a:p>
            <a:r>
              <a:rPr lang="en-US" b="1" dirty="0" smtClean="0"/>
              <a:t>Re</a:t>
            </a:r>
            <a:r>
              <a:rPr lang="ru-RU" b="1" dirty="0" smtClean="0"/>
              <a:t>: </a:t>
            </a:r>
            <a:r>
              <a:rPr lang="ru-RU" dirty="0" smtClean="0"/>
              <a:t>уровень  Групповой сплоченности нельзя учитывать </a:t>
            </a:r>
            <a:r>
              <a:rPr lang="ru-RU" dirty="0"/>
              <a:t>при анализе </a:t>
            </a:r>
            <a:r>
              <a:rPr lang="ru-RU" dirty="0" smtClean="0"/>
              <a:t>причин снижения </a:t>
            </a:r>
            <a:r>
              <a:rPr lang="en-US" dirty="0" smtClean="0"/>
              <a:t>IQ</a:t>
            </a:r>
            <a:r>
              <a:rPr lang="ru-RU" dirty="0" smtClean="0"/>
              <a:t> </a:t>
            </a:r>
            <a:r>
              <a:rPr lang="ru-RU" dirty="0"/>
              <a:t>лабильности в объективном (индивидуальном) </a:t>
            </a:r>
            <a:r>
              <a:rPr lang="ru-RU" dirty="0" smtClean="0"/>
              <a:t>анализе</a:t>
            </a:r>
            <a:r>
              <a:rPr lang="ru-RU" dirty="0"/>
              <a:t/>
            </a:r>
            <a:br>
              <a:rPr lang="ru-RU" dirty="0"/>
            </a:br>
            <a:r>
              <a:rPr lang="ru-RU" dirty="0" smtClean="0"/>
              <a:t>т.к. 90% групп имеют средний показатель </a:t>
            </a:r>
            <a:endParaRPr lang="ru-RU" dirty="0"/>
          </a:p>
        </p:txBody>
      </p:sp>
    </p:spTree>
    <p:extLst>
      <p:ext uri="{BB962C8B-B14F-4D97-AF65-F5344CB8AC3E}">
        <p14:creationId xmlns:p14="http://schemas.microsoft.com/office/powerpoint/2010/main" val="89765801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TotalTime>
  <Words>360</Words>
  <Application>Microsoft Office PowerPoint</Application>
  <PresentationFormat>Экран (4:3)</PresentationFormat>
  <Paragraphs>65</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Результаты диагностики студентов «Тюменского техникума строительной индустрии и городского хозяйства»  2014-2015 учебный год</vt:lpstr>
      <vt:lpstr>С целью исследования когнитивных процессов обучающихся 1 и 2 курсов была проведена диагностика интеллектуальной лабильности.  (IQ Лабильность)</vt:lpstr>
      <vt:lpstr>Данный тест предназначен для исследования возможностей испытуемых в освоении новых знаний, и применении их в учебном процессе.  Обработка тестов показала следующие результаты: </vt:lpstr>
      <vt:lpstr>IQ Лабильность</vt:lpstr>
      <vt:lpstr>IQ Лабильность</vt:lpstr>
      <vt:lpstr>Для дальнейшего анализа были взяты результаты второго блока исследования. Второй блок психологической диагностики содержит исследование следующих показателей:   </vt:lpstr>
      <vt:lpstr>Самочувствие; Активность; Настроение; Уровень адаптации; Уровень групповой сплоченности. </vt:lpstr>
      <vt:lpstr>Результаты исследования групповой сплоченности показал, что большинство (90%) групп имеют - средние значения по этому показателю (15);  Выше среднего показатели имеют группы:  СЗС 13-9-2 (16,13) и СЗС 13-9-1 (16, 16)  Ниже среднего показатели имеют группы:  АМ 14-9-1 (13,93) и СХ 13-9-1 (13,6) </vt:lpstr>
      <vt:lpstr>Re: уровень  Групповой сплоченности нельзя учитывать при анализе причин снижения IQ лабильности в объективном (индивидуальном) анализе т.к. 90% групп имеют средний показатель </vt:lpstr>
      <vt:lpstr>Сравнительный анализ IQ Лабильности  Самочувствие, Активности, Настроение и  Уровня адаптации  выражен в следующей диаграмме: </vt:lpstr>
      <vt:lpstr>                                  Рекомендации:  1.  Необходимо повысить эффективность адаптационного процесса первокурсников; 2.  Сократить адаптационный период до 1,5  месяцев.  </vt:lpstr>
      <vt:lpstr>Сокращение сроков адаптационного периода позволит сформировать у индивидуума, попавшего в ситуацию стресса (смена коллектива)  эффективный механизм адаптации, в том числе и после выпуска (выход на производство) </vt:lpstr>
      <vt:lpstr>Механизмы сокращения адаптационного периода без потери эффективности: 1. Повышение психолого-педагогической грамотности кураторов первых курсов; 2. Создание комфортных условий,  пребывая студентов в учебной организации путем научения по принципу «Равный – Равному»; 3. Организация и активное привлечение первокурсников ко вне учебной деятельности через создание системы поощрения и публичного признания, как на групповом уровне, так и на индивидуальном; </vt:lpstr>
      <vt:lpstr>Перечень студентов с низким коэффициентом IQ  лабильности по причине внешних фактор:          1. Кондратьев Максим          2. Дуров Александр          3. Глазов Владислав          4. Баркинхоев Руслан          5. Горячевских Роман          6. Бузолин Владимир          7. Заракушев Алексей          8. Абраев Сергей          9. Эргошев Обиджан        10. Злыгостева Оксана        11. Коновалов Артем        12. Шипунов Владимир        13. Гусейнов Махмуд Данным студентам необходимо продолжить посещать кабинет психолога.   </vt:lpstr>
      <vt:lpstr> Перечень студентов имеющих низкий показатель IQ лабильности по  иным причинам (не связанным с внешними факторами)           1. Мухамедшин Ризоват           2. Белокрылов           3. Курмашев Артур           4. Емелин Антон           5. Вахрушев Андрей           6. Рыльских Иван           7. Бикмунметов Айдар           8. Полуэктов михаил           9. Титенко Евгений         10. Галимзянов Сергей         11. Зиль Юрий         12. Загроба Кирилл         13. Бутова Ольга         14. Рафиков Равиль         15. Пшеницин Егор         16. Олюнин Максим  Данная категория студентов нуждается в дополнительных занятиях по  общеобразовательным предметам и повышения уровня  самообразовании. </vt:lpstr>
      <vt:lpstr>                                        Форма  направления на прием к психологу                            ________________________________________________________________                                                                                      ФИО студента Дата рождения__________________ Группа _______________ Дополнительная информация (нужное подчеркнуть) Семья: Полная семья\не полная семья\сирота\многодетная\малообеспеченная  проблемные родители\благополучная семья  Учеба и группа: лидер\ведомый\жизнью в группе не интересуется\учеба не интересна  много пропусков\другое____________________________ Состоит :на профилактическом учете\в КДН\в наркология\др.__________ Причина направления на прием (кратко опишите особенности поведения)__________________________________________________________________________________________________________________________   Направил:                                                 _____________________            ________________                          ___ __ ______                    ФИО                                       должность                                   дата    </vt:lpstr>
      <vt:lpstr>Отрывной бюллетень   </vt:lpstr>
      <vt:lpstr>План работы кабинета психолога со студентами на сентябрь 2015 года</vt:lpstr>
      <vt:lpstr>План работы кабинета психолога с педагогическим коллективом на сентябрь 2015 года</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Результаты диагностики студентов «Тюменского техникума строительной индустрии и городского хозяйства»</dc:title>
  <dc:creator>Приемная</dc:creator>
  <cp:lastModifiedBy>Приемная</cp:lastModifiedBy>
  <cp:revision>22</cp:revision>
  <cp:lastPrinted>2015-08-31T03:10:16Z</cp:lastPrinted>
  <dcterms:modified xsi:type="dcterms:W3CDTF">2015-08-31T03:14:14Z</dcterms:modified>
</cp:coreProperties>
</file>